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81" r:id="rId2"/>
    <p:sldId id="285" r:id="rId3"/>
    <p:sldId id="286" r:id="rId4"/>
    <p:sldId id="282" r:id="rId5"/>
    <p:sldId id="283" r:id="rId6"/>
    <p:sldId id="284" r:id="rId7"/>
    <p:sldId id="263" r:id="rId8"/>
    <p:sldId id="278" r:id="rId9"/>
    <p:sldId id="287" r:id="rId10"/>
    <p:sldId id="280" r:id="rId11"/>
  </p:sldIdLst>
  <p:sldSz cx="12192000" cy="6858000"/>
  <p:notesSz cx="9926638" cy="14355763"/>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572" userDrawn="1">
          <p15:clr>
            <a:srgbClr val="A4A3A4"/>
          </p15:clr>
        </p15:guide>
        <p15:guide id="2" pos="574" userDrawn="1">
          <p15:clr>
            <a:srgbClr val="A4A3A4"/>
          </p15:clr>
        </p15:guide>
        <p15:guide id="3" orient="horz" pos="3974" userDrawn="1">
          <p15:clr>
            <a:srgbClr val="A4A3A4"/>
          </p15:clr>
        </p15:guide>
        <p15:guide id="4" pos="7355" userDrawn="1">
          <p15:clr>
            <a:srgbClr val="A4A3A4"/>
          </p15:clr>
        </p15:guide>
        <p15:guide id="5" orient="horz" pos="754"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5A5A"/>
    <a:srgbClr val="20B2AA"/>
    <a:srgbClr val="30454F"/>
    <a:srgbClr val="7596A7"/>
    <a:srgbClr val="9B9B9B"/>
    <a:srgbClr val="556973"/>
    <a:srgbClr val="AFABAB"/>
    <a:srgbClr val="2F454F"/>
    <a:srgbClr val="BBA58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Средний стиль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Средний стиль 3 — акцент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autoAdjust="0"/>
    <p:restoredTop sz="91543" autoAdjust="0"/>
  </p:normalViewPr>
  <p:slideViewPr>
    <p:cSldViewPr snapToGrid="0">
      <p:cViewPr>
        <p:scale>
          <a:sx n="114" d="100"/>
          <a:sy n="114" d="100"/>
        </p:scale>
        <p:origin x="-474" y="-72"/>
      </p:cViewPr>
      <p:guideLst>
        <p:guide orient="horz" pos="572"/>
        <p:guide orient="horz" pos="3974"/>
        <p:guide orient="horz" pos="754"/>
        <p:guide pos="574"/>
        <p:guide pos="7355"/>
      </p:guideLst>
    </p:cSldViewPr>
  </p:slideViewPr>
  <p:outlineViewPr>
    <p:cViewPr>
      <p:scale>
        <a:sx n="33" d="100"/>
        <a:sy n="33" d="100"/>
      </p:scale>
      <p:origin x="0" y="0"/>
    </p:cViewPr>
  </p:outlineViewPr>
  <p:notesTextViewPr>
    <p:cViewPr>
      <p:scale>
        <a:sx n="1" d="1"/>
        <a:sy n="1" d="1"/>
      </p:scale>
      <p:origin x="0" y="0"/>
    </p:cViewPr>
  </p:notesTextViewPr>
  <p:sorterViewPr>
    <p:cViewPr>
      <p:scale>
        <a:sx n="130" d="100"/>
        <a:sy n="130" d="100"/>
      </p:scale>
      <p:origin x="0" y="0"/>
    </p:cViewPr>
  </p:sorterViewPr>
  <p:notesViewPr>
    <p:cSldViewPr snapToGrid="0">
      <p:cViewPr varScale="1">
        <p:scale>
          <a:sx n="55" d="100"/>
          <a:sy n="55" d="100"/>
        </p:scale>
        <p:origin x="2880"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xmlns="" id="{8FC99CA1-0469-47E9-B6AC-745C73A20535}"/>
              </a:ext>
            </a:extLst>
          </p:cNvPr>
          <p:cNvSpPr>
            <a:spLocks noGrp="1"/>
          </p:cNvSpPr>
          <p:nvPr>
            <p:ph type="hdr" sz="quarter"/>
          </p:nvPr>
        </p:nvSpPr>
        <p:spPr>
          <a:xfrm>
            <a:off x="5" y="0"/>
            <a:ext cx="4301543" cy="720282"/>
          </a:xfrm>
          <a:prstGeom prst="rect">
            <a:avLst/>
          </a:prstGeom>
        </p:spPr>
        <p:txBody>
          <a:bodyPr vert="horz" lIns="132752" tIns="66377" rIns="132752" bIns="66377" rtlCol="0"/>
          <a:lstStyle>
            <a:lvl1pPr algn="l">
              <a:defRPr sz="1700"/>
            </a:lvl1pPr>
          </a:lstStyle>
          <a:p>
            <a:r>
              <a:rPr lang="ru-RU" dirty="0"/>
              <a:t>НАЗВАНИЕ ПРЕЗЕНТАЦИИ</a:t>
            </a:r>
          </a:p>
        </p:txBody>
      </p:sp>
      <p:sp>
        <p:nvSpPr>
          <p:cNvPr id="3" name="Дата 2">
            <a:extLst>
              <a:ext uri="{FF2B5EF4-FFF2-40B4-BE49-F238E27FC236}">
                <a16:creationId xmlns:a16="http://schemas.microsoft.com/office/drawing/2014/main" xmlns="" id="{99226E0C-D880-405E-B904-65E602C2D6BF}"/>
              </a:ext>
            </a:extLst>
          </p:cNvPr>
          <p:cNvSpPr>
            <a:spLocks noGrp="1"/>
          </p:cNvSpPr>
          <p:nvPr>
            <p:ph type="dt" sz="quarter" idx="1"/>
          </p:nvPr>
        </p:nvSpPr>
        <p:spPr>
          <a:xfrm>
            <a:off x="5622803" y="0"/>
            <a:ext cx="4301543" cy="720282"/>
          </a:xfrm>
          <a:prstGeom prst="rect">
            <a:avLst/>
          </a:prstGeom>
        </p:spPr>
        <p:txBody>
          <a:bodyPr vert="horz" lIns="132752" tIns="66377" rIns="132752" bIns="66377" rtlCol="0"/>
          <a:lstStyle>
            <a:lvl1pPr algn="r">
              <a:defRPr sz="1700"/>
            </a:lvl1pPr>
          </a:lstStyle>
          <a:p>
            <a:fld id="{78786771-0243-4CB6-9A21-362932B32D92}" type="datetimeFigureOut">
              <a:rPr lang="ru-RU" smtClean="0"/>
              <a:t>09.08.2019</a:t>
            </a:fld>
            <a:endParaRPr lang="ru-RU"/>
          </a:p>
        </p:txBody>
      </p:sp>
      <p:sp>
        <p:nvSpPr>
          <p:cNvPr id="4" name="Нижний колонтитул 3">
            <a:extLst>
              <a:ext uri="{FF2B5EF4-FFF2-40B4-BE49-F238E27FC236}">
                <a16:creationId xmlns:a16="http://schemas.microsoft.com/office/drawing/2014/main" xmlns="" id="{286A5251-72A2-498B-87AE-8B4E28125687}"/>
              </a:ext>
            </a:extLst>
          </p:cNvPr>
          <p:cNvSpPr>
            <a:spLocks noGrp="1"/>
          </p:cNvSpPr>
          <p:nvPr>
            <p:ph type="ftr" sz="quarter" idx="2"/>
          </p:nvPr>
        </p:nvSpPr>
        <p:spPr>
          <a:xfrm>
            <a:off x="5" y="13635488"/>
            <a:ext cx="4301543" cy="720280"/>
          </a:xfrm>
          <a:prstGeom prst="rect">
            <a:avLst/>
          </a:prstGeom>
        </p:spPr>
        <p:txBody>
          <a:bodyPr vert="horz" lIns="132752" tIns="66377" rIns="132752" bIns="66377" rtlCol="0" anchor="b"/>
          <a:lstStyle>
            <a:lvl1pPr algn="l">
              <a:defRPr sz="1700"/>
            </a:lvl1pPr>
          </a:lstStyle>
          <a:p>
            <a:endParaRPr lang="ru-RU"/>
          </a:p>
        </p:txBody>
      </p:sp>
      <p:sp>
        <p:nvSpPr>
          <p:cNvPr id="5" name="Номер слайда 4">
            <a:extLst>
              <a:ext uri="{FF2B5EF4-FFF2-40B4-BE49-F238E27FC236}">
                <a16:creationId xmlns:a16="http://schemas.microsoft.com/office/drawing/2014/main" xmlns="" id="{B5F9DD0D-8353-48A5-BC06-D7624FEB5CEE}"/>
              </a:ext>
            </a:extLst>
          </p:cNvPr>
          <p:cNvSpPr>
            <a:spLocks noGrp="1"/>
          </p:cNvSpPr>
          <p:nvPr>
            <p:ph type="sldNum" sz="quarter" idx="3"/>
          </p:nvPr>
        </p:nvSpPr>
        <p:spPr>
          <a:xfrm>
            <a:off x="5622803" y="13635488"/>
            <a:ext cx="4301543" cy="720280"/>
          </a:xfrm>
          <a:prstGeom prst="rect">
            <a:avLst/>
          </a:prstGeom>
        </p:spPr>
        <p:txBody>
          <a:bodyPr vert="horz" lIns="132752" tIns="66377" rIns="132752" bIns="66377" rtlCol="0" anchor="b"/>
          <a:lstStyle>
            <a:lvl1pPr algn="r">
              <a:defRPr sz="1700"/>
            </a:lvl1pPr>
          </a:lstStyle>
          <a:p>
            <a:fld id="{0939AADA-0AC0-47D4-805B-2964FA241A23}" type="slidenum">
              <a:rPr lang="ru-RU" smtClean="0"/>
              <a:t>‹#›</a:t>
            </a:fld>
            <a:endParaRPr lang="ru-RU"/>
          </a:p>
        </p:txBody>
      </p:sp>
    </p:spTree>
    <p:extLst>
      <p:ext uri="{BB962C8B-B14F-4D97-AF65-F5344CB8AC3E}">
        <p14:creationId xmlns:p14="http://schemas.microsoft.com/office/powerpoint/2010/main" val="3456823664"/>
      </p:ext>
    </p:extLst>
  </p:cSld>
  <p:clrMap bg1="lt1" tx1="dk1" bg2="lt2" tx2="dk2" accent1="accent1" accent2="accent2" accent3="accent3" accent4="accent4" accent5="accent5" accent6="accent6" hlink="hlink" folHlink="folHlink"/>
  <p:hf sldNum="0" hdr="0" ftr="0" dt="0"/>
</p:handoutMaster>
</file>

<file path=ppt/media/image1.jpg>
</file>

<file path=ppt/media/image2.jpg>
</file>

<file path=ppt/media/image3.jpg>
</file>

<file path=ppt/media/image4.jpg>
</file>

<file path=ppt/media/image5.png>
</file>

<file path=ppt/media/image6.png>
</file>

<file path=ppt/media/image7.png>
</file>

<file path=ppt/media/image8.png>
</file>

<file path=ppt/media/image9.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5" y="0"/>
            <a:ext cx="4301543" cy="720282"/>
          </a:xfrm>
          <a:prstGeom prst="rect">
            <a:avLst/>
          </a:prstGeom>
        </p:spPr>
        <p:txBody>
          <a:bodyPr vert="horz" lIns="132752" tIns="66377" rIns="132752" bIns="66377" rtlCol="0"/>
          <a:lstStyle>
            <a:lvl1pPr algn="l">
              <a:defRPr sz="1700"/>
            </a:lvl1pPr>
          </a:lstStyle>
          <a:p>
            <a:endParaRPr lang="ru-RU"/>
          </a:p>
        </p:txBody>
      </p:sp>
      <p:sp>
        <p:nvSpPr>
          <p:cNvPr id="3" name="Дата 2"/>
          <p:cNvSpPr>
            <a:spLocks noGrp="1"/>
          </p:cNvSpPr>
          <p:nvPr>
            <p:ph type="dt" idx="1"/>
          </p:nvPr>
        </p:nvSpPr>
        <p:spPr>
          <a:xfrm>
            <a:off x="5622803" y="0"/>
            <a:ext cx="4301543" cy="720282"/>
          </a:xfrm>
          <a:prstGeom prst="rect">
            <a:avLst/>
          </a:prstGeom>
        </p:spPr>
        <p:txBody>
          <a:bodyPr vert="horz" lIns="132752" tIns="66377" rIns="132752" bIns="66377" rtlCol="0"/>
          <a:lstStyle>
            <a:lvl1pPr algn="r">
              <a:defRPr sz="1700"/>
            </a:lvl1pPr>
          </a:lstStyle>
          <a:p>
            <a:fld id="{20D63CAC-C20D-4825-B968-9ED472476F5F}" type="datetimeFigureOut">
              <a:rPr lang="ru-RU" smtClean="0"/>
              <a:t>09.08.2019</a:t>
            </a:fld>
            <a:endParaRPr lang="ru-RU"/>
          </a:p>
        </p:txBody>
      </p:sp>
      <p:sp>
        <p:nvSpPr>
          <p:cNvPr id="4" name="Образ слайда 3"/>
          <p:cNvSpPr>
            <a:spLocks noGrp="1" noRot="1" noChangeAspect="1"/>
          </p:cNvSpPr>
          <p:nvPr>
            <p:ph type="sldImg" idx="2"/>
          </p:nvPr>
        </p:nvSpPr>
        <p:spPr>
          <a:xfrm>
            <a:off x="657225" y="1795463"/>
            <a:ext cx="8612188" cy="4843462"/>
          </a:xfrm>
          <a:prstGeom prst="rect">
            <a:avLst/>
          </a:prstGeom>
          <a:noFill/>
          <a:ln w="12700">
            <a:solidFill>
              <a:prstClr val="black"/>
            </a:solidFill>
          </a:ln>
        </p:spPr>
        <p:txBody>
          <a:bodyPr vert="horz" lIns="132752" tIns="66377" rIns="132752" bIns="66377" rtlCol="0" anchor="ctr"/>
          <a:lstStyle/>
          <a:p>
            <a:endParaRPr lang="ru-RU"/>
          </a:p>
        </p:txBody>
      </p:sp>
      <p:sp>
        <p:nvSpPr>
          <p:cNvPr id="5" name="Заметки 4"/>
          <p:cNvSpPr>
            <a:spLocks noGrp="1"/>
          </p:cNvSpPr>
          <p:nvPr>
            <p:ph type="body" sz="quarter" idx="3"/>
          </p:nvPr>
        </p:nvSpPr>
        <p:spPr>
          <a:xfrm>
            <a:off x="992665" y="6908712"/>
            <a:ext cx="7941310" cy="5652582"/>
          </a:xfrm>
          <a:prstGeom prst="rect">
            <a:avLst/>
          </a:prstGeom>
        </p:spPr>
        <p:txBody>
          <a:bodyPr vert="horz" lIns="132752" tIns="66377" rIns="132752" bIns="66377"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5" y="13635488"/>
            <a:ext cx="4301543" cy="720280"/>
          </a:xfrm>
          <a:prstGeom prst="rect">
            <a:avLst/>
          </a:prstGeom>
        </p:spPr>
        <p:txBody>
          <a:bodyPr vert="horz" lIns="132752" tIns="66377" rIns="132752" bIns="66377" rtlCol="0" anchor="b"/>
          <a:lstStyle>
            <a:lvl1pPr algn="l">
              <a:defRPr sz="1700"/>
            </a:lvl1pPr>
          </a:lstStyle>
          <a:p>
            <a:endParaRPr lang="ru-RU"/>
          </a:p>
        </p:txBody>
      </p:sp>
      <p:sp>
        <p:nvSpPr>
          <p:cNvPr id="7" name="Номер слайда 6"/>
          <p:cNvSpPr>
            <a:spLocks noGrp="1"/>
          </p:cNvSpPr>
          <p:nvPr>
            <p:ph type="sldNum" sz="quarter" idx="5"/>
          </p:nvPr>
        </p:nvSpPr>
        <p:spPr>
          <a:xfrm>
            <a:off x="5622803" y="13635488"/>
            <a:ext cx="4301543" cy="720280"/>
          </a:xfrm>
          <a:prstGeom prst="rect">
            <a:avLst/>
          </a:prstGeom>
        </p:spPr>
        <p:txBody>
          <a:bodyPr vert="horz" lIns="132752" tIns="66377" rIns="132752" bIns="66377" rtlCol="0" anchor="b"/>
          <a:lstStyle>
            <a:lvl1pPr algn="r">
              <a:defRPr sz="1700"/>
            </a:lvl1pPr>
          </a:lstStyle>
          <a:p>
            <a:fld id="{16CD42C6-FA2C-4F34-865E-C71F3CF58B75}" type="slidenum">
              <a:rPr lang="ru-RU" smtClean="0"/>
              <a:t>‹#›</a:t>
            </a:fld>
            <a:endParaRPr lang="ru-RU"/>
          </a:p>
        </p:txBody>
      </p:sp>
    </p:spTree>
    <p:extLst>
      <p:ext uri="{BB962C8B-B14F-4D97-AF65-F5344CB8AC3E}">
        <p14:creationId xmlns:p14="http://schemas.microsoft.com/office/powerpoint/2010/main" val="3627603538"/>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Tree>
    <p:extLst>
      <p:ext uri="{BB962C8B-B14F-4D97-AF65-F5344CB8AC3E}">
        <p14:creationId xmlns:p14="http://schemas.microsoft.com/office/powerpoint/2010/main" val="27556502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xmlns="" id="{F79F6F56-A98D-49DE-9881-B56A05F5CB05}"/>
              </a:ext>
            </a:extLst>
          </p:cNvPr>
          <p:cNvSpPr>
            <a:spLocks noGrp="1"/>
          </p:cNvSpPr>
          <p:nvPr>
            <p:ph type="ctrTitle" hasCustomPrompt="1"/>
          </p:nvPr>
        </p:nvSpPr>
        <p:spPr>
          <a:xfrm>
            <a:off x="449944" y="4476523"/>
            <a:ext cx="6589486" cy="621620"/>
          </a:xfrm>
        </p:spPr>
        <p:txBody>
          <a:bodyPr anchor="b">
            <a:noAutofit/>
          </a:bodyPr>
          <a:lstStyle>
            <a:lvl1pPr algn="l">
              <a:defRPr sz="3000">
                <a:solidFill>
                  <a:schemeClr val="bg1"/>
                </a:solidFill>
              </a:defRPr>
            </a:lvl1pPr>
          </a:lstStyle>
          <a:p>
            <a:r>
              <a:rPr lang="ru-RU" dirty="0"/>
              <a:t>НАЗВАНИЕ ПРЕЗЕНТАЦИИ</a:t>
            </a:r>
          </a:p>
        </p:txBody>
      </p:sp>
      <p:sp>
        <p:nvSpPr>
          <p:cNvPr id="3" name="Подзаголовок 2">
            <a:extLst>
              <a:ext uri="{FF2B5EF4-FFF2-40B4-BE49-F238E27FC236}">
                <a16:creationId xmlns:a16="http://schemas.microsoft.com/office/drawing/2014/main" xmlns="" id="{2FBEC40A-639A-48C2-B097-429533D886FA}"/>
              </a:ext>
            </a:extLst>
          </p:cNvPr>
          <p:cNvSpPr>
            <a:spLocks noGrp="1"/>
          </p:cNvSpPr>
          <p:nvPr>
            <p:ph type="subTitle" idx="1" hasCustomPrompt="1"/>
          </p:nvPr>
        </p:nvSpPr>
        <p:spPr>
          <a:xfrm>
            <a:off x="449943" y="5416436"/>
            <a:ext cx="1393372" cy="519907"/>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dirty="0"/>
              <a:t>Дата</a:t>
            </a:r>
          </a:p>
        </p:txBody>
      </p:sp>
    </p:spTree>
    <p:extLst>
      <p:ext uri="{BB962C8B-B14F-4D97-AF65-F5344CB8AC3E}">
        <p14:creationId xmlns:p14="http://schemas.microsoft.com/office/powerpoint/2010/main" val="744291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Заголовок раздела">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136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xmlns="" id="{5AE383AD-0056-4611-87CC-DFCC34D94684}"/>
              </a:ext>
            </a:extLst>
          </p:cNvPr>
          <p:cNvSpPr>
            <a:spLocks noGrp="1"/>
          </p:cNvSpPr>
          <p:nvPr>
            <p:ph type="title" hasCustomPrompt="1"/>
          </p:nvPr>
        </p:nvSpPr>
        <p:spPr>
          <a:xfrm>
            <a:off x="1026885" y="522515"/>
            <a:ext cx="10515600" cy="587602"/>
          </a:xfrm>
        </p:spPr>
        <p:txBody>
          <a:bodyPr>
            <a:normAutofit/>
          </a:bodyPr>
          <a:lstStyle>
            <a:lvl1pPr>
              <a:defRPr sz="3000"/>
            </a:lvl1pPr>
          </a:lstStyle>
          <a:p>
            <a:r>
              <a:rPr lang="ru-RU" dirty="0"/>
              <a:t>НАЗВАНИЕ СЛАЙДА</a:t>
            </a:r>
          </a:p>
        </p:txBody>
      </p:sp>
      <p:sp>
        <p:nvSpPr>
          <p:cNvPr id="3" name="Объект 2">
            <a:extLst>
              <a:ext uri="{FF2B5EF4-FFF2-40B4-BE49-F238E27FC236}">
                <a16:creationId xmlns:a16="http://schemas.microsoft.com/office/drawing/2014/main" xmlns="" id="{9E1DFE41-C2AE-47BC-8C88-3947DD6E3DD2}"/>
              </a:ext>
            </a:extLst>
          </p:cNvPr>
          <p:cNvSpPr>
            <a:spLocks noGrp="1"/>
          </p:cNvSpPr>
          <p:nvPr>
            <p:ph idx="1" hasCustomPrompt="1"/>
          </p:nvPr>
        </p:nvSpPr>
        <p:spPr>
          <a:xfrm>
            <a:off x="1026885" y="1110117"/>
            <a:ext cx="10515600" cy="4747986"/>
          </a:xfrm>
        </p:spPr>
        <p:txBody>
          <a:bodyPr/>
          <a:lstStyle>
            <a:lvl1pPr>
              <a:defRPr>
                <a:solidFill>
                  <a:srgbClr val="7596A7"/>
                </a:solidFill>
              </a:defRPr>
            </a:lvl1pPr>
            <a:lvl2pPr>
              <a:defRPr>
                <a:solidFill>
                  <a:srgbClr val="7596A7"/>
                </a:solidFill>
              </a:defRPr>
            </a:lvl2pPr>
            <a:lvl3pPr>
              <a:defRPr>
                <a:solidFill>
                  <a:srgbClr val="7596A7"/>
                </a:solidFill>
              </a:defRPr>
            </a:lvl3pPr>
            <a:lvl4pPr>
              <a:defRPr>
                <a:solidFill>
                  <a:srgbClr val="7596A7"/>
                </a:solidFill>
              </a:defRPr>
            </a:lvl4pPr>
            <a:lvl5pPr>
              <a:defRPr>
                <a:solidFill>
                  <a:srgbClr val="7596A7"/>
                </a:solidFill>
              </a:defRPr>
            </a:lvl5pPr>
          </a:lstStyle>
          <a:p>
            <a:pPr lvl="0"/>
            <a:r>
              <a:rPr lang="ru-RU" dirty="0"/>
              <a:t>Подзаголовок</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4" name="Дата 3">
            <a:extLst>
              <a:ext uri="{FF2B5EF4-FFF2-40B4-BE49-F238E27FC236}">
                <a16:creationId xmlns:a16="http://schemas.microsoft.com/office/drawing/2014/main" xmlns="" id="{9F68A430-B56D-4BD5-BC65-A15082D5A38B}"/>
              </a:ext>
            </a:extLst>
          </p:cNvPr>
          <p:cNvSpPr>
            <a:spLocks noGrp="1"/>
          </p:cNvSpPr>
          <p:nvPr>
            <p:ph type="dt" sz="half" idx="10"/>
          </p:nvPr>
        </p:nvSpPr>
        <p:spPr>
          <a:xfrm>
            <a:off x="1026885" y="6095958"/>
            <a:ext cx="2743200" cy="365125"/>
          </a:xfrm>
        </p:spPr>
        <p:txBody>
          <a:bodyPr/>
          <a:lstStyle/>
          <a:p>
            <a:fld id="{737D4DAB-56B2-47BD-BE8B-630DE3CA536B}" type="datetime1">
              <a:rPr lang="ru-RU" smtClean="0"/>
              <a:t>09.08.2019</a:t>
            </a:fld>
            <a:endParaRPr lang="ru-RU"/>
          </a:p>
        </p:txBody>
      </p:sp>
      <p:sp>
        <p:nvSpPr>
          <p:cNvPr id="6" name="Номер слайда 5">
            <a:extLst>
              <a:ext uri="{FF2B5EF4-FFF2-40B4-BE49-F238E27FC236}">
                <a16:creationId xmlns:a16="http://schemas.microsoft.com/office/drawing/2014/main" xmlns="" id="{47DFB1DC-197F-4A13-B055-37259286EDD3}"/>
              </a:ext>
            </a:extLst>
          </p:cNvPr>
          <p:cNvSpPr>
            <a:spLocks noGrp="1"/>
          </p:cNvSpPr>
          <p:nvPr>
            <p:ph type="sldNum" sz="quarter" idx="12"/>
          </p:nvPr>
        </p:nvSpPr>
        <p:spPr>
          <a:xfrm>
            <a:off x="8799285" y="6106663"/>
            <a:ext cx="2743200" cy="365125"/>
          </a:xfrm>
        </p:spPr>
        <p:txBody>
          <a:bodyPr/>
          <a:lstStyle/>
          <a:p>
            <a:fld id="{62E21156-095B-496A-BAB7-1B65ABED130B}" type="slidenum">
              <a:rPr lang="ru-RU" smtClean="0"/>
              <a:t>‹#›</a:t>
            </a:fld>
            <a:endParaRPr lang="ru-RU"/>
          </a:p>
        </p:txBody>
      </p:sp>
    </p:spTree>
    <p:extLst>
      <p:ext uri="{BB962C8B-B14F-4D97-AF65-F5344CB8AC3E}">
        <p14:creationId xmlns:p14="http://schemas.microsoft.com/office/powerpoint/2010/main" val="3499357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Два объекта">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xmlns="" id="{696CA693-2AA1-473B-B39D-118E239849FA}"/>
              </a:ext>
            </a:extLst>
          </p:cNvPr>
          <p:cNvSpPr>
            <a:spLocks noGrp="1"/>
          </p:cNvSpPr>
          <p:nvPr>
            <p:ph type="title" hasCustomPrompt="1"/>
          </p:nvPr>
        </p:nvSpPr>
        <p:spPr>
          <a:xfrm>
            <a:off x="6745514" y="636360"/>
            <a:ext cx="5246913" cy="1325563"/>
          </a:xfrm>
        </p:spPr>
        <p:txBody>
          <a:bodyPr/>
          <a:lstStyle>
            <a:lvl1pPr algn="ctr">
              <a:defRPr>
                <a:solidFill>
                  <a:schemeClr val="bg1"/>
                </a:solidFill>
              </a:defRPr>
            </a:lvl1pPr>
          </a:lstStyle>
          <a:p>
            <a:r>
              <a:rPr lang="ru-RU" dirty="0"/>
              <a:t>НАЗВАНИЕ СЛАЙДА</a:t>
            </a:r>
          </a:p>
        </p:txBody>
      </p:sp>
      <p:sp>
        <p:nvSpPr>
          <p:cNvPr id="3" name="Объект 2">
            <a:extLst>
              <a:ext uri="{FF2B5EF4-FFF2-40B4-BE49-F238E27FC236}">
                <a16:creationId xmlns:a16="http://schemas.microsoft.com/office/drawing/2014/main" xmlns="" id="{77598998-5FAD-4250-9B85-DED6D1D9342E}"/>
              </a:ext>
            </a:extLst>
          </p:cNvPr>
          <p:cNvSpPr>
            <a:spLocks noGrp="1"/>
          </p:cNvSpPr>
          <p:nvPr>
            <p:ph sz="half" idx="1" hasCustomPrompt="1"/>
          </p:nvPr>
        </p:nvSpPr>
        <p:spPr>
          <a:xfrm>
            <a:off x="6745514" y="2144940"/>
            <a:ext cx="5246913" cy="1701346"/>
          </a:xfrm>
        </p:spPr>
        <p:txBody>
          <a:bodyPr/>
          <a:lstStyle>
            <a:lvl1pPr marL="0" indent="0">
              <a:buNone/>
              <a:defRPr>
                <a:solidFill>
                  <a:schemeClr val="bg1"/>
                </a:solidFill>
              </a:defRPr>
            </a:lvl1pPr>
          </a:lstStyle>
          <a:p>
            <a:pPr lvl="0"/>
            <a:r>
              <a:rPr lang="ru-RU" dirty="0"/>
              <a:t>Текст, текст, текст, текст, текст, текст, текст, текст, текст, текст</a:t>
            </a:r>
          </a:p>
        </p:txBody>
      </p:sp>
    </p:spTree>
    <p:extLst>
      <p:ext uri="{BB962C8B-B14F-4D97-AF65-F5344CB8AC3E}">
        <p14:creationId xmlns:p14="http://schemas.microsoft.com/office/powerpoint/2010/main" val="94156955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xmlns="" id="{93CF09CD-9234-4035-9A06-D40E6B5038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dirty="0"/>
              <a:t>Образец заголовка</a:t>
            </a:r>
          </a:p>
        </p:txBody>
      </p:sp>
      <p:sp>
        <p:nvSpPr>
          <p:cNvPr id="3" name="Текст 2">
            <a:extLst>
              <a:ext uri="{FF2B5EF4-FFF2-40B4-BE49-F238E27FC236}">
                <a16:creationId xmlns:a16="http://schemas.microsoft.com/office/drawing/2014/main" xmlns="" id="{770E3584-C2B7-4CC2-8290-DF746E350A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4" name="Дата 3">
            <a:extLst>
              <a:ext uri="{FF2B5EF4-FFF2-40B4-BE49-F238E27FC236}">
                <a16:creationId xmlns:a16="http://schemas.microsoft.com/office/drawing/2014/main" xmlns="" id="{5C41DADB-A366-45CA-865E-4248505E86F2}"/>
              </a:ext>
            </a:extLst>
          </p:cNvPr>
          <p:cNvSpPr>
            <a:spLocks noGrp="1"/>
          </p:cNvSpPr>
          <p:nvPr>
            <p:ph type="dt" sz="half" idx="2"/>
          </p:nvPr>
        </p:nvSpPr>
        <p:spPr>
          <a:xfrm>
            <a:off x="838200" y="62547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F9EAF4-AD6E-46C4-B4A6-34B85CF83C83}" type="datetime1">
              <a:rPr lang="ru-RU" smtClean="0"/>
              <a:t>09.08.2019</a:t>
            </a:fld>
            <a:endParaRPr lang="ru-RU"/>
          </a:p>
        </p:txBody>
      </p:sp>
      <p:sp>
        <p:nvSpPr>
          <p:cNvPr id="5" name="Нижний колонтитул 4">
            <a:extLst>
              <a:ext uri="{FF2B5EF4-FFF2-40B4-BE49-F238E27FC236}">
                <a16:creationId xmlns:a16="http://schemas.microsoft.com/office/drawing/2014/main" xmlns="" id="{625567E1-FB14-421F-84E7-04ACBE52A0FE}"/>
              </a:ext>
            </a:extLst>
          </p:cNvPr>
          <p:cNvSpPr>
            <a:spLocks noGrp="1"/>
          </p:cNvSpPr>
          <p:nvPr>
            <p:ph type="ftr" sz="quarter" idx="3"/>
          </p:nvPr>
        </p:nvSpPr>
        <p:spPr>
          <a:xfrm>
            <a:off x="4038600" y="62547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dirty="0"/>
          </a:p>
        </p:txBody>
      </p:sp>
      <p:sp>
        <p:nvSpPr>
          <p:cNvPr id="6" name="Номер слайда 5">
            <a:extLst>
              <a:ext uri="{FF2B5EF4-FFF2-40B4-BE49-F238E27FC236}">
                <a16:creationId xmlns:a16="http://schemas.microsoft.com/office/drawing/2014/main" xmlns="" id="{CD00DEC1-EB69-45C1-BB7F-884A76F68F06}"/>
              </a:ext>
            </a:extLst>
          </p:cNvPr>
          <p:cNvSpPr>
            <a:spLocks noGrp="1"/>
          </p:cNvSpPr>
          <p:nvPr>
            <p:ph type="sldNum" sz="quarter" idx="4"/>
          </p:nvPr>
        </p:nvSpPr>
        <p:spPr>
          <a:xfrm>
            <a:off x="8610600" y="62547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E21156-095B-496A-BAB7-1B65ABED130B}" type="slidenum">
              <a:rPr lang="ru-RU" smtClean="0"/>
              <a:t>‹#›</a:t>
            </a:fld>
            <a:endParaRPr lang="ru-RU" dirty="0"/>
          </a:p>
        </p:txBody>
      </p:sp>
    </p:spTree>
    <p:extLst>
      <p:ext uri="{BB962C8B-B14F-4D97-AF65-F5344CB8AC3E}">
        <p14:creationId xmlns:p14="http://schemas.microsoft.com/office/powerpoint/2010/main" val="2757915287"/>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52" r:id="rId4"/>
  </p:sldLayoutIdLst>
  <p:hf hdr="0" ftr="0" dt="0"/>
  <p:txStyles>
    <p:titleStyle>
      <a:lvl1pPr algn="l" defTabSz="914400" rtl="0" eaLnBrk="1" latinLnBrk="0" hangingPunct="1">
        <a:lnSpc>
          <a:spcPct val="90000"/>
        </a:lnSpc>
        <a:spcBef>
          <a:spcPct val="0"/>
        </a:spcBef>
        <a:buNone/>
        <a:defRPr sz="4400" kern="1200">
          <a:solidFill>
            <a:srgbClr val="2F454F"/>
          </a:solidFill>
          <a:latin typeface="Tahoma" panose="020B0604030504040204" pitchFamily="34" charset="0"/>
          <a:ea typeface="Tahoma" panose="020B0604030504040204" pitchFamily="34" charset="0"/>
          <a:cs typeface="Tahoma" panose="020B060403050404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F454F"/>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F454F"/>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F454F"/>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F454F"/>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F454F"/>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xmlns="" id="{DC1F3BC8-D122-4E00-BA17-2A900B4D0844}"/>
              </a:ext>
            </a:extLst>
          </p:cNvPr>
          <p:cNvPicPr/>
          <p:nvPr/>
        </p:nvPicPr>
        <p:blipFill rotWithShape="1">
          <a:blip r:embed="rId3"/>
          <a:srcRect l="8205" t="4731" r="9977" b="12548"/>
          <a:stretch/>
        </p:blipFill>
        <p:spPr bwMode="auto">
          <a:xfrm>
            <a:off x="1512252" y="822325"/>
            <a:ext cx="9167495" cy="5213350"/>
          </a:xfrm>
          <a:prstGeom prst="rect">
            <a:avLst/>
          </a:prstGeom>
          <a:ln>
            <a:noFill/>
          </a:ln>
          <a:extLst>
            <a:ext uri="{53640926-AAD7-44D8-BBD7-CCE9431645EC}">
              <a14:shadowObscured xmlns:a14="http://schemas.microsoft.com/office/drawing/2010/main"/>
            </a:ext>
          </a:extLst>
        </p:spPr>
      </p:pic>
      <p:sp>
        <p:nvSpPr>
          <p:cNvPr id="2" name="Прямоугольник 1">
            <a:extLst>
              <a:ext uri="{FF2B5EF4-FFF2-40B4-BE49-F238E27FC236}">
                <a16:creationId xmlns:a16="http://schemas.microsoft.com/office/drawing/2014/main" xmlns="" id="{DA675741-2B4D-43B6-B98B-175D58E4FDA8}"/>
              </a:ext>
            </a:extLst>
          </p:cNvPr>
          <p:cNvSpPr/>
          <p:nvPr/>
        </p:nvSpPr>
        <p:spPr>
          <a:xfrm>
            <a:off x="1305925" y="688612"/>
            <a:ext cx="10224654" cy="5384800"/>
          </a:xfrm>
          <a:prstGeom prst="rect">
            <a:avLst/>
          </a:prstGeom>
          <a:solidFill>
            <a:schemeClr val="bg1">
              <a:alpha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 name="Номер слайда 3"/>
          <p:cNvSpPr>
            <a:spLocks noGrp="1"/>
          </p:cNvSpPr>
          <p:nvPr>
            <p:ph type="sldNum" sz="quarter" idx="12"/>
          </p:nvPr>
        </p:nvSpPr>
        <p:spPr>
          <a:xfrm>
            <a:off x="8787379" y="6111148"/>
            <a:ext cx="2743200" cy="365125"/>
          </a:xfrm>
        </p:spPr>
        <p:txBody>
          <a:bodyPr/>
          <a:lstStyle/>
          <a:p>
            <a:fld id="{62E21156-095B-496A-BAB7-1B65ABED130B}" type="slidenum">
              <a:rPr lang="ru-RU" smtClean="0"/>
              <a:t>1</a:t>
            </a:fld>
            <a:endParaRPr lang="ru-RU"/>
          </a:p>
        </p:txBody>
      </p:sp>
      <p:sp>
        <p:nvSpPr>
          <p:cNvPr id="5" name="Нижний колонтитул 23">
            <a:extLst>
              <a:ext uri="{FF2B5EF4-FFF2-40B4-BE49-F238E27FC236}">
                <a16:creationId xmlns:a16="http://schemas.microsoft.com/office/drawing/2014/main" xmlns="" id="{BA6B7723-6A11-4BE7-A851-5F7BEB1A30C7}"/>
              </a:ext>
            </a:extLst>
          </p:cNvPr>
          <p:cNvSpPr txBox="1">
            <a:spLocks/>
          </p:cNvSpPr>
          <p:nvPr/>
        </p:nvSpPr>
        <p:spPr>
          <a:xfrm>
            <a:off x="1026884" y="113732"/>
            <a:ext cx="5704115" cy="365125"/>
          </a:xfrm>
          <a:prstGeom prst="rect">
            <a:avLst/>
          </a:prstGeom>
        </p:spPr>
        <p:txBody>
          <a:bodyPr vert="horz" lIns="91440" tIns="45720" rIns="91440" bIns="45720" rtlCol="0" anchor="ctr"/>
          <a:lstStyle>
            <a:defPPr>
              <a:defRPr lang="ru-RU"/>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ru-RU" dirty="0"/>
              <a:t> </a:t>
            </a:r>
          </a:p>
        </p:txBody>
      </p:sp>
      <p:sp>
        <p:nvSpPr>
          <p:cNvPr id="7" name="TextBox 6">
            <a:extLst>
              <a:ext uri="{FF2B5EF4-FFF2-40B4-BE49-F238E27FC236}">
                <a16:creationId xmlns:a16="http://schemas.microsoft.com/office/drawing/2014/main" xmlns="" id="{C12EC61F-77FB-4CE4-AE41-DFAA3B35360E}"/>
              </a:ext>
            </a:extLst>
          </p:cNvPr>
          <p:cNvSpPr txBox="1"/>
          <p:nvPr/>
        </p:nvSpPr>
        <p:spPr>
          <a:xfrm>
            <a:off x="1644073" y="1293091"/>
            <a:ext cx="8358909" cy="923330"/>
          </a:xfrm>
          <a:prstGeom prst="rect">
            <a:avLst/>
          </a:prstGeom>
          <a:noFill/>
        </p:spPr>
        <p:txBody>
          <a:bodyPr wrap="square" rtlCol="0">
            <a:spAutoFit/>
          </a:bodyPr>
          <a:lstStyle/>
          <a:p>
            <a:r>
              <a:rPr lang="ru-RU" b="1" dirty="0">
                <a:solidFill>
                  <a:schemeClr val="accent1">
                    <a:lumMod val="75000"/>
                  </a:schemeClr>
                </a:solidFill>
                <a:latin typeface="Times New Roman" panose="02020603050405020304" pitchFamily="18" charset="0"/>
                <a:cs typeface="Times New Roman" panose="02020603050405020304" pitchFamily="18" charset="0"/>
              </a:rPr>
              <a:t>Строительство современной многофункциональной детской областной клинической больницы на 420 коек в г. Твери</a:t>
            </a:r>
          </a:p>
          <a:p>
            <a:endParaRPr lang="ru-RU" dirty="0"/>
          </a:p>
        </p:txBody>
      </p:sp>
    </p:spTree>
    <p:extLst>
      <p:ext uri="{BB962C8B-B14F-4D97-AF65-F5344CB8AC3E}">
        <p14:creationId xmlns:p14="http://schemas.microsoft.com/office/powerpoint/2010/main" val="1635064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Заголовок 1">
            <a:extLst>
              <a:ext uri="{FF2B5EF4-FFF2-40B4-BE49-F238E27FC236}">
                <a16:creationId xmlns:a16="http://schemas.microsoft.com/office/drawing/2014/main" xmlns="" id="{A62CE8EA-E911-4314-8AEE-356145CB1BD8}"/>
              </a:ext>
            </a:extLst>
          </p:cNvPr>
          <p:cNvSpPr txBox="1">
            <a:spLocks/>
          </p:cNvSpPr>
          <p:nvPr/>
        </p:nvSpPr>
        <p:spPr>
          <a:xfrm>
            <a:off x="301963" y="144913"/>
            <a:ext cx="10499889" cy="485775"/>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rgbClr val="2F454F"/>
                </a:solidFill>
                <a:latin typeface="Tahoma" panose="020B0604030504040204" pitchFamily="34" charset="0"/>
                <a:ea typeface="Tahoma" panose="020B0604030504040204" pitchFamily="34" charset="0"/>
                <a:cs typeface="Tahoma" panose="020B0604030504040204" pitchFamily="34" charset="0"/>
              </a:defRPr>
            </a:lvl1pPr>
          </a:lstStyle>
          <a:p>
            <a:r>
              <a:rPr lang="ru-RU" sz="2200" dirty="0">
                <a:solidFill>
                  <a:srgbClr val="30454F"/>
                </a:solidFill>
              </a:rPr>
              <a:t>Основные участники проекта</a:t>
            </a:r>
            <a:endParaRPr lang="ru-RU" sz="2200" dirty="0">
              <a:solidFill>
                <a:srgbClr val="BBA58E"/>
              </a:solidFill>
            </a:endParaRPr>
          </a:p>
        </p:txBody>
      </p:sp>
      <p:sp>
        <p:nvSpPr>
          <p:cNvPr id="2" name="Прямоугольник 1">
            <a:extLst>
              <a:ext uri="{FF2B5EF4-FFF2-40B4-BE49-F238E27FC236}">
                <a16:creationId xmlns:a16="http://schemas.microsoft.com/office/drawing/2014/main" xmlns="" id="{1F18742D-08F8-444F-A8AE-8256DB2A1440}"/>
              </a:ext>
            </a:extLst>
          </p:cNvPr>
          <p:cNvSpPr/>
          <p:nvPr/>
        </p:nvSpPr>
        <p:spPr>
          <a:xfrm>
            <a:off x="461818" y="1006764"/>
            <a:ext cx="2373746"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4" name="Прямая соединительная линия 3">
            <a:extLst>
              <a:ext uri="{FF2B5EF4-FFF2-40B4-BE49-F238E27FC236}">
                <a16:creationId xmlns:a16="http://schemas.microsoft.com/office/drawing/2014/main" xmlns="" id="{22A959FB-F340-45D7-ABEA-FCBFD85A6406}"/>
              </a:ext>
            </a:extLst>
          </p:cNvPr>
          <p:cNvCxnSpPr>
            <a:cxnSpLocks/>
          </p:cNvCxnSpPr>
          <p:nvPr/>
        </p:nvCxnSpPr>
        <p:spPr>
          <a:xfrm>
            <a:off x="3186260" y="1052483"/>
            <a:ext cx="8285304" cy="0"/>
          </a:xfrm>
          <a:prstGeom prst="line">
            <a:avLst/>
          </a:prstGeom>
        </p:spPr>
        <p:style>
          <a:lnRef idx="1">
            <a:schemeClr val="accent1"/>
          </a:lnRef>
          <a:fillRef idx="0">
            <a:schemeClr val="accent1"/>
          </a:fillRef>
          <a:effectRef idx="0">
            <a:schemeClr val="accent1"/>
          </a:effectRef>
          <a:fontRef idx="minor">
            <a:schemeClr val="tx1"/>
          </a:fontRef>
        </p:style>
      </p:cxnSp>
      <p:sp>
        <p:nvSpPr>
          <p:cNvPr id="37" name="Прямоугольник 36">
            <a:extLst>
              <a:ext uri="{FF2B5EF4-FFF2-40B4-BE49-F238E27FC236}">
                <a16:creationId xmlns:a16="http://schemas.microsoft.com/office/drawing/2014/main" xmlns="" id="{55016B31-EB4A-4DA9-9F8D-3811EC3EB687}"/>
              </a:ext>
            </a:extLst>
          </p:cNvPr>
          <p:cNvSpPr/>
          <p:nvPr/>
        </p:nvSpPr>
        <p:spPr>
          <a:xfrm>
            <a:off x="461818" y="2281845"/>
            <a:ext cx="2373746"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Прямоугольник 37">
            <a:extLst>
              <a:ext uri="{FF2B5EF4-FFF2-40B4-BE49-F238E27FC236}">
                <a16:creationId xmlns:a16="http://schemas.microsoft.com/office/drawing/2014/main" xmlns="" id="{61CC452D-9DCE-41D8-B45A-D6A0CCCDE2FA}"/>
              </a:ext>
            </a:extLst>
          </p:cNvPr>
          <p:cNvSpPr/>
          <p:nvPr/>
        </p:nvSpPr>
        <p:spPr>
          <a:xfrm>
            <a:off x="461818" y="3667300"/>
            <a:ext cx="2373746"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9" name="Прямоугольник 38">
            <a:extLst>
              <a:ext uri="{FF2B5EF4-FFF2-40B4-BE49-F238E27FC236}">
                <a16:creationId xmlns:a16="http://schemas.microsoft.com/office/drawing/2014/main" xmlns="" id="{7D7580E0-EA28-4CEB-9C3A-52EF46FFC839}"/>
              </a:ext>
            </a:extLst>
          </p:cNvPr>
          <p:cNvSpPr/>
          <p:nvPr/>
        </p:nvSpPr>
        <p:spPr>
          <a:xfrm>
            <a:off x="461818" y="4687455"/>
            <a:ext cx="2373746"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2" name="Прямоугольник 41">
            <a:extLst>
              <a:ext uri="{FF2B5EF4-FFF2-40B4-BE49-F238E27FC236}">
                <a16:creationId xmlns:a16="http://schemas.microsoft.com/office/drawing/2014/main" xmlns="" id="{86928B05-07DF-44BE-9B19-653973CDDA8A}"/>
              </a:ext>
            </a:extLst>
          </p:cNvPr>
          <p:cNvSpPr/>
          <p:nvPr/>
        </p:nvSpPr>
        <p:spPr>
          <a:xfrm>
            <a:off x="461818" y="5707610"/>
            <a:ext cx="2373746"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cxnSp>
        <p:nvCxnSpPr>
          <p:cNvPr id="43" name="Прямая соединительная линия 42">
            <a:extLst>
              <a:ext uri="{FF2B5EF4-FFF2-40B4-BE49-F238E27FC236}">
                <a16:creationId xmlns:a16="http://schemas.microsoft.com/office/drawing/2014/main" xmlns="" id="{57678508-6EC1-4C01-9C41-7DF7E1B9FD5B}"/>
              </a:ext>
            </a:extLst>
          </p:cNvPr>
          <p:cNvCxnSpPr>
            <a:cxnSpLocks/>
          </p:cNvCxnSpPr>
          <p:nvPr/>
        </p:nvCxnSpPr>
        <p:spPr>
          <a:xfrm flipV="1">
            <a:off x="3271101" y="2322946"/>
            <a:ext cx="8200463" cy="4618"/>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Прямая соединительная линия 43">
            <a:extLst>
              <a:ext uri="{FF2B5EF4-FFF2-40B4-BE49-F238E27FC236}">
                <a16:creationId xmlns:a16="http://schemas.microsoft.com/office/drawing/2014/main" xmlns="" id="{950FE486-436B-4574-96A5-0FA307668881}"/>
              </a:ext>
            </a:extLst>
          </p:cNvPr>
          <p:cNvCxnSpPr>
            <a:cxnSpLocks/>
          </p:cNvCxnSpPr>
          <p:nvPr/>
        </p:nvCxnSpPr>
        <p:spPr>
          <a:xfrm>
            <a:off x="3271101" y="3690159"/>
            <a:ext cx="820046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Прямая соединительная линия 44">
            <a:extLst>
              <a:ext uri="{FF2B5EF4-FFF2-40B4-BE49-F238E27FC236}">
                <a16:creationId xmlns:a16="http://schemas.microsoft.com/office/drawing/2014/main" xmlns="" id="{BB5ECACD-C18F-459D-936E-BB3F57421B2D}"/>
              </a:ext>
            </a:extLst>
          </p:cNvPr>
          <p:cNvCxnSpPr>
            <a:cxnSpLocks/>
          </p:cNvCxnSpPr>
          <p:nvPr/>
        </p:nvCxnSpPr>
        <p:spPr>
          <a:xfrm>
            <a:off x="3271101" y="4710314"/>
            <a:ext cx="8200463" cy="4156"/>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Прямая соединительная линия 45">
            <a:extLst>
              <a:ext uri="{FF2B5EF4-FFF2-40B4-BE49-F238E27FC236}">
                <a16:creationId xmlns:a16="http://schemas.microsoft.com/office/drawing/2014/main" xmlns="" id="{6638AE3E-B788-4204-AE1F-AD11A04F7861}"/>
              </a:ext>
            </a:extLst>
          </p:cNvPr>
          <p:cNvCxnSpPr>
            <a:cxnSpLocks/>
          </p:cNvCxnSpPr>
          <p:nvPr/>
        </p:nvCxnSpPr>
        <p:spPr>
          <a:xfrm flipV="1">
            <a:off x="3271101" y="5707610"/>
            <a:ext cx="8200463" cy="22859"/>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xmlns="" id="{376D4BD2-32F5-45AB-B9FA-D1D21CBBBD11}"/>
              </a:ext>
            </a:extLst>
          </p:cNvPr>
          <p:cNvSpPr txBox="1"/>
          <p:nvPr/>
        </p:nvSpPr>
        <p:spPr>
          <a:xfrm>
            <a:off x="655782" y="1207577"/>
            <a:ext cx="2373746" cy="369332"/>
          </a:xfrm>
          <a:prstGeom prst="rect">
            <a:avLst/>
          </a:prstGeom>
          <a:noFill/>
        </p:spPr>
        <p:txBody>
          <a:bodyPr wrap="square" rtlCol="0">
            <a:spAutoFit/>
          </a:bodyPr>
          <a:lstStyle/>
          <a:p>
            <a:r>
              <a:rPr lang="ru-RU" dirty="0" err="1">
                <a:solidFill>
                  <a:schemeClr val="accent1">
                    <a:lumMod val="50000"/>
                  </a:schemeClr>
                </a:solidFill>
                <a:latin typeface="Times New Roman" panose="02020603050405020304" pitchFamily="18" charset="0"/>
                <a:cs typeface="Times New Roman" panose="02020603050405020304" pitchFamily="18" charset="0"/>
              </a:rPr>
              <a:t>Концедент</a:t>
            </a:r>
            <a:endParaRPr lang="ru-RU"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xmlns="" id="{164F2333-EF74-457C-9B5E-353ECF56429A}"/>
              </a:ext>
            </a:extLst>
          </p:cNvPr>
          <p:cNvSpPr txBox="1"/>
          <p:nvPr/>
        </p:nvSpPr>
        <p:spPr>
          <a:xfrm>
            <a:off x="3214111" y="1206062"/>
            <a:ext cx="8285304" cy="523220"/>
          </a:xfrm>
          <a:prstGeom prst="rect">
            <a:avLst/>
          </a:prstGeom>
          <a:noFill/>
        </p:spPr>
        <p:txBody>
          <a:bodyPr wrap="square" rtlCol="0">
            <a:spAutoFit/>
          </a:bodyPr>
          <a:lstStyle/>
          <a:p>
            <a:r>
              <a:rPr lang="ru-RU" sz="1400" dirty="0">
                <a:latin typeface="Times New Roman" panose="02020603050405020304" pitchFamily="18" charset="0"/>
                <a:cs typeface="Times New Roman" panose="02020603050405020304" pitchFamily="18" charset="0"/>
              </a:rPr>
              <a:t>В роли </a:t>
            </a:r>
            <a:r>
              <a:rPr lang="ru-RU" sz="1400" dirty="0" err="1">
                <a:latin typeface="Times New Roman" panose="02020603050405020304" pitchFamily="18" charset="0"/>
                <a:cs typeface="Times New Roman" panose="02020603050405020304" pitchFamily="18" charset="0"/>
              </a:rPr>
              <a:t>Концедента</a:t>
            </a:r>
            <a:r>
              <a:rPr lang="ru-RU" sz="1400" dirty="0">
                <a:latin typeface="Times New Roman" panose="02020603050405020304" pitchFamily="18" charset="0"/>
                <a:cs typeface="Times New Roman" panose="02020603050405020304" pitchFamily="18" charset="0"/>
              </a:rPr>
              <a:t> выступает Правительство Тверской области </a:t>
            </a:r>
            <a:r>
              <a:rPr lang="ru-RU" sz="1400" dirty="0" err="1">
                <a:latin typeface="Times New Roman" panose="02020603050405020304" pitchFamily="18" charset="0"/>
                <a:cs typeface="Times New Roman" panose="02020603050405020304" pitchFamily="18" charset="0"/>
              </a:rPr>
              <a:t>Концедент</a:t>
            </a:r>
            <a:r>
              <a:rPr lang="ru-RU" sz="1400" dirty="0">
                <a:latin typeface="Times New Roman" panose="02020603050405020304" pitchFamily="18" charset="0"/>
                <a:cs typeface="Times New Roman" panose="02020603050405020304" pitchFamily="18" charset="0"/>
              </a:rPr>
              <a:t> будет осуществлять платежи в пользу Концессионера, таким образом участвовать в финансировании Проекта</a:t>
            </a:r>
          </a:p>
        </p:txBody>
      </p:sp>
      <p:sp>
        <p:nvSpPr>
          <p:cNvPr id="47" name="TextBox 46">
            <a:extLst>
              <a:ext uri="{FF2B5EF4-FFF2-40B4-BE49-F238E27FC236}">
                <a16:creationId xmlns:a16="http://schemas.microsoft.com/office/drawing/2014/main" xmlns="" id="{E7F952E4-0D5C-4B6F-8127-4B6466DF4A5D}"/>
              </a:ext>
            </a:extLst>
          </p:cNvPr>
          <p:cNvSpPr txBox="1"/>
          <p:nvPr/>
        </p:nvSpPr>
        <p:spPr>
          <a:xfrm>
            <a:off x="563085" y="2519241"/>
            <a:ext cx="2373746" cy="369332"/>
          </a:xfrm>
          <a:prstGeom prst="rect">
            <a:avLst/>
          </a:prstGeom>
          <a:noFill/>
        </p:spPr>
        <p:txBody>
          <a:bodyPr wrap="square" rtlCol="0">
            <a:spAutoFit/>
          </a:bodyPr>
          <a:lstStyle/>
          <a:p>
            <a:r>
              <a:rPr lang="ru-RU" dirty="0">
                <a:solidFill>
                  <a:schemeClr val="accent1">
                    <a:lumMod val="50000"/>
                  </a:schemeClr>
                </a:solidFill>
                <a:latin typeface="Times New Roman" panose="02020603050405020304" pitchFamily="18" charset="0"/>
                <a:cs typeface="Times New Roman" panose="02020603050405020304" pitchFamily="18" charset="0"/>
              </a:rPr>
              <a:t>Концессионер</a:t>
            </a:r>
          </a:p>
        </p:txBody>
      </p:sp>
      <p:sp>
        <p:nvSpPr>
          <p:cNvPr id="54" name="TextBox 53">
            <a:extLst>
              <a:ext uri="{FF2B5EF4-FFF2-40B4-BE49-F238E27FC236}">
                <a16:creationId xmlns:a16="http://schemas.microsoft.com/office/drawing/2014/main" xmlns="" id="{87A75FA9-3494-468A-AD53-8D22A0E377E0}"/>
              </a:ext>
            </a:extLst>
          </p:cNvPr>
          <p:cNvSpPr txBox="1"/>
          <p:nvPr/>
        </p:nvSpPr>
        <p:spPr>
          <a:xfrm>
            <a:off x="3186260" y="2402168"/>
            <a:ext cx="8241039" cy="1231106"/>
          </a:xfrm>
          <a:prstGeom prst="rect">
            <a:avLst/>
          </a:prstGeom>
          <a:noFill/>
        </p:spPr>
        <p:txBody>
          <a:bodyPr wrap="none" rtlCol="0">
            <a:spAutoFit/>
          </a:bodyPr>
          <a:lstStyle/>
          <a:p>
            <a:r>
              <a:rPr lang="ru-RU" sz="1400" dirty="0">
                <a:latin typeface="Times New Roman" panose="02020603050405020304" pitchFamily="18" charset="0"/>
                <a:cs typeface="Times New Roman" panose="02020603050405020304" pitchFamily="18" charset="0"/>
              </a:rPr>
              <a:t>Концессионером в рамках Проекта станет дочерняя структура </a:t>
            </a:r>
            <a:r>
              <a:rPr lang="ru-RU" sz="1400" dirty="0" smtClean="0">
                <a:latin typeface="Times New Roman" panose="02020603050405020304" pitchFamily="18" charset="0"/>
                <a:cs typeface="Times New Roman" panose="02020603050405020304" pitchFamily="18" charset="0"/>
              </a:rPr>
              <a:t>«РТ-</a:t>
            </a:r>
            <a:r>
              <a:rPr lang="ru-RU" sz="1400" dirty="0" err="1" smtClean="0">
                <a:latin typeface="Times New Roman" panose="02020603050405020304" pitchFamily="18" charset="0"/>
                <a:cs typeface="Times New Roman" panose="02020603050405020304" pitchFamily="18" charset="0"/>
              </a:rPr>
              <a:t>СоцСтрой</a:t>
            </a:r>
            <a:r>
              <a:rPr lang="ru-RU" sz="1400" dirty="0" smtClean="0">
                <a:latin typeface="Times New Roman" panose="02020603050405020304" pitchFamily="18" charset="0"/>
                <a:cs typeface="Times New Roman" panose="02020603050405020304" pitchFamily="18" charset="0"/>
              </a:rPr>
              <a:t>», </a:t>
            </a:r>
            <a:r>
              <a:rPr lang="ru-RU" sz="1400" dirty="0">
                <a:latin typeface="Times New Roman" panose="02020603050405020304" pitchFamily="18" charset="0"/>
                <a:cs typeface="Times New Roman" panose="02020603050405020304" pitchFamily="18" charset="0"/>
              </a:rPr>
              <a:t>которая:</a:t>
            </a:r>
          </a:p>
          <a:p>
            <a:pPr indent="-285750">
              <a:buFont typeface="Wingdings" panose="05000000000000000000" pitchFamily="2" charset="2"/>
              <a:buChar char="Ø"/>
            </a:pPr>
            <a:r>
              <a:rPr lang="ru-RU" sz="1400" dirty="0">
                <a:latin typeface="Times New Roman" panose="02020603050405020304" pitchFamily="18" charset="0"/>
                <a:cs typeface="Times New Roman" panose="02020603050405020304" pitchFamily="18" charset="0"/>
              </a:rPr>
              <a:t>построит и оснастит оборудованием Больницу;</a:t>
            </a:r>
          </a:p>
          <a:p>
            <a:pPr indent="-285750">
              <a:buFont typeface="Wingdings" panose="05000000000000000000" pitchFamily="2" charset="2"/>
              <a:buChar char="Ø"/>
            </a:pPr>
            <a:r>
              <a:rPr lang="ru-RU" sz="1400" dirty="0">
                <a:latin typeface="Times New Roman" panose="02020603050405020304" pitchFamily="18" charset="0"/>
                <a:cs typeface="Times New Roman" panose="02020603050405020304" pitchFamily="18" charset="0"/>
              </a:rPr>
              <a:t>будет осуществлять техническое обслуживание Больницы во время эксплуатационной стадии;</a:t>
            </a:r>
          </a:p>
          <a:p>
            <a:pPr indent="-285750">
              <a:buFont typeface="Wingdings" panose="05000000000000000000" pitchFamily="2" charset="2"/>
              <a:buChar char="Ø"/>
            </a:pPr>
            <a:r>
              <a:rPr lang="ru-RU" sz="1400" dirty="0">
                <a:latin typeface="Times New Roman" panose="02020603050405020304" pitchFamily="18" charset="0"/>
                <a:cs typeface="Times New Roman" panose="02020603050405020304" pitchFamily="18" charset="0"/>
              </a:rPr>
              <a:t>предоставит Больницу в аренду Оператору. Который будет оказывать на ее базе медицинские услуги</a:t>
            </a:r>
          </a:p>
          <a:p>
            <a:endParaRPr lang="ru-RU" dirty="0"/>
          </a:p>
        </p:txBody>
      </p:sp>
      <p:sp>
        <p:nvSpPr>
          <p:cNvPr id="55" name="TextBox 54">
            <a:extLst>
              <a:ext uri="{FF2B5EF4-FFF2-40B4-BE49-F238E27FC236}">
                <a16:creationId xmlns:a16="http://schemas.microsoft.com/office/drawing/2014/main" xmlns="" id="{4F894D30-3A3C-4303-A45E-7A6AF1F726FA}"/>
              </a:ext>
            </a:extLst>
          </p:cNvPr>
          <p:cNvSpPr txBox="1"/>
          <p:nvPr/>
        </p:nvSpPr>
        <p:spPr>
          <a:xfrm>
            <a:off x="655782" y="3830905"/>
            <a:ext cx="2373746" cy="369332"/>
          </a:xfrm>
          <a:prstGeom prst="rect">
            <a:avLst/>
          </a:prstGeom>
          <a:noFill/>
        </p:spPr>
        <p:txBody>
          <a:bodyPr wrap="square" rtlCol="0">
            <a:spAutoFit/>
          </a:bodyPr>
          <a:lstStyle/>
          <a:p>
            <a:r>
              <a:rPr lang="ru-RU" dirty="0">
                <a:solidFill>
                  <a:schemeClr val="accent1">
                    <a:lumMod val="50000"/>
                  </a:schemeClr>
                </a:solidFill>
                <a:latin typeface="Times New Roman" panose="02020603050405020304" pitchFamily="18" charset="0"/>
                <a:cs typeface="Times New Roman" panose="02020603050405020304" pitchFamily="18" charset="0"/>
              </a:rPr>
              <a:t>Оператор (ГБУЗ)</a:t>
            </a:r>
          </a:p>
        </p:txBody>
      </p:sp>
      <p:sp>
        <p:nvSpPr>
          <p:cNvPr id="56" name="TextBox 55">
            <a:extLst>
              <a:ext uri="{FF2B5EF4-FFF2-40B4-BE49-F238E27FC236}">
                <a16:creationId xmlns:a16="http://schemas.microsoft.com/office/drawing/2014/main" xmlns="" id="{EBB5D9B6-7864-4A5B-B1F3-15354FCBB6C5}"/>
              </a:ext>
            </a:extLst>
          </p:cNvPr>
          <p:cNvSpPr txBox="1"/>
          <p:nvPr/>
        </p:nvSpPr>
        <p:spPr>
          <a:xfrm>
            <a:off x="3186260" y="3905840"/>
            <a:ext cx="7707174" cy="523220"/>
          </a:xfrm>
          <a:prstGeom prst="rect">
            <a:avLst/>
          </a:prstGeom>
          <a:noFill/>
        </p:spPr>
        <p:txBody>
          <a:bodyPr wrap="none" rtlCol="0">
            <a:spAutoFit/>
          </a:bodyPr>
          <a:lstStyle/>
          <a:p>
            <a:r>
              <a:rPr lang="ru-RU" sz="1400" dirty="0">
                <a:latin typeface="Times New Roman" panose="02020603050405020304" pitchFamily="18" charset="0"/>
                <a:cs typeface="Times New Roman" panose="02020603050405020304" pitchFamily="18" charset="0"/>
              </a:rPr>
              <a:t>В качестве Оператора будет выступать государственное бюджетное учреждение здравоохранения </a:t>
            </a:r>
          </a:p>
          <a:p>
            <a:r>
              <a:rPr lang="ru-RU" sz="1400" dirty="0">
                <a:latin typeface="Times New Roman" panose="02020603050405020304" pitchFamily="18" charset="0"/>
                <a:cs typeface="Times New Roman" panose="02020603050405020304" pitchFamily="18" charset="0"/>
              </a:rPr>
              <a:t>- им будет оказываться основной объем медицинских услуг</a:t>
            </a:r>
          </a:p>
        </p:txBody>
      </p:sp>
      <p:sp>
        <p:nvSpPr>
          <p:cNvPr id="67" name="TextBox 66">
            <a:extLst>
              <a:ext uri="{FF2B5EF4-FFF2-40B4-BE49-F238E27FC236}">
                <a16:creationId xmlns:a16="http://schemas.microsoft.com/office/drawing/2014/main" xmlns="" id="{FB248C55-1222-4F2C-BCEB-F6D2665EB9B0}"/>
              </a:ext>
            </a:extLst>
          </p:cNvPr>
          <p:cNvSpPr txBox="1"/>
          <p:nvPr/>
        </p:nvSpPr>
        <p:spPr>
          <a:xfrm>
            <a:off x="655782" y="4785787"/>
            <a:ext cx="2373746" cy="646331"/>
          </a:xfrm>
          <a:prstGeom prst="rect">
            <a:avLst/>
          </a:prstGeom>
          <a:noFill/>
        </p:spPr>
        <p:txBody>
          <a:bodyPr wrap="square" rtlCol="0">
            <a:spAutoFit/>
          </a:bodyPr>
          <a:lstStyle/>
          <a:p>
            <a:r>
              <a:rPr lang="ru-RU" dirty="0">
                <a:solidFill>
                  <a:schemeClr val="accent1">
                    <a:lumMod val="50000"/>
                  </a:schemeClr>
                </a:solidFill>
                <a:latin typeface="Times New Roman" panose="02020603050405020304" pitchFamily="18" charset="0"/>
                <a:cs typeface="Times New Roman" panose="02020603050405020304" pitchFamily="18" charset="0"/>
              </a:rPr>
              <a:t>Генеральный подрядчик </a:t>
            </a:r>
          </a:p>
        </p:txBody>
      </p:sp>
      <p:sp>
        <p:nvSpPr>
          <p:cNvPr id="68" name="TextBox 67">
            <a:extLst>
              <a:ext uri="{FF2B5EF4-FFF2-40B4-BE49-F238E27FC236}">
                <a16:creationId xmlns:a16="http://schemas.microsoft.com/office/drawing/2014/main" xmlns="" id="{E322397A-4EB3-4085-A24B-14B3FA9CB744}"/>
              </a:ext>
            </a:extLst>
          </p:cNvPr>
          <p:cNvSpPr txBox="1"/>
          <p:nvPr/>
        </p:nvSpPr>
        <p:spPr>
          <a:xfrm>
            <a:off x="3271101" y="4775769"/>
            <a:ext cx="4350037" cy="307777"/>
          </a:xfrm>
          <a:prstGeom prst="rect">
            <a:avLst/>
          </a:prstGeom>
          <a:noFill/>
        </p:spPr>
        <p:txBody>
          <a:bodyPr wrap="none" rtlCol="0">
            <a:spAutoFit/>
          </a:bodyPr>
          <a:lstStyle/>
          <a:p>
            <a:r>
              <a:rPr lang="ru-RU" sz="1400" dirty="0" smtClean="0">
                <a:latin typeface="Times New Roman" panose="02020603050405020304" pitchFamily="18" charset="0"/>
                <a:cs typeface="Times New Roman" panose="02020603050405020304" pitchFamily="18" charset="0"/>
              </a:rPr>
              <a:t>«РТ- </a:t>
            </a:r>
            <a:r>
              <a:rPr lang="ru-RU" sz="1400" dirty="0" err="1" smtClean="0">
                <a:latin typeface="Times New Roman" panose="02020603050405020304" pitchFamily="18" charset="0"/>
                <a:cs typeface="Times New Roman" panose="02020603050405020304" pitchFamily="18" charset="0"/>
              </a:rPr>
              <a:t>СоцСтрой</a:t>
            </a:r>
            <a:r>
              <a:rPr lang="ru-RU" sz="1400" dirty="0" smtClean="0">
                <a:latin typeface="Times New Roman" panose="02020603050405020304" pitchFamily="18" charset="0"/>
                <a:cs typeface="Times New Roman" panose="02020603050405020304" pitchFamily="18" charset="0"/>
              </a:rPr>
              <a:t>» </a:t>
            </a:r>
            <a:r>
              <a:rPr lang="ru-RU" sz="1400" dirty="0">
                <a:latin typeface="Times New Roman" panose="02020603050405020304" pitchFamily="18" charset="0"/>
                <a:cs typeface="Times New Roman" panose="02020603050405020304" pitchFamily="18" charset="0"/>
              </a:rPr>
              <a:t>осуществит строительство Больницы</a:t>
            </a:r>
          </a:p>
        </p:txBody>
      </p:sp>
      <p:sp>
        <p:nvSpPr>
          <p:cNvPr id="69" name="TextBox 68">
            <a:extLst>
              <a:ext uri="{FF2B5EF4-FFF2-40B4-BE49-F238E27FC236}">
                <a16:creationId xmlns:a16="http://schemas.microsoft.com/office/drawing/2014/main" xmlns="" id="{722050D8-D0E6-4BA3-A166-D20CAD0AAF43}"/>
              </a:ext>
            </a:extLst>
          </p:cNvPr>
          <p:cNvSpPr txBox="1"/>
          <p:nvPr/>
        </p:nvSpPr>
        <p:spPr>
          <a:xfrm>
            <a:off x="563085" y="5707610"/>
            <a:ext cx="2373746" cy="646331"/>
          </a:xfrm>
          <a:prstGeom prst="rect">
            <a:avLst/>
          </a:prstGeom>
          <a:noFill/>
        </p:spPr>
        <p:txBody>
          <a:bodyPr wrap="square" rtlCol="0">
            <a:spAutoFit/>
          </a:bodyPr>
          <a:lstStyle/>
          <a:p>
            <a:r>
              <a:rPr lang="ru-RU" dirty="0">
                <a:solidFill>
                  <a:schemeClr val="accent1">
                    <a:lumMod val="50000"/>
                  </a:schemeClr>
                </a:solidFill>
                <a:latin typeface="Times New Roman" panose="02020603050405020304" pitchFamily="18" charset="0"/>
                <a:cs typeface="Times New Roman" panose="02020603050405020304" pitchFamily="18" charset="0"/>
              </a:rPr>
              <a:t>Финансирующие организации</a:t>
            </a:r>
          </a:p>
        </p:txBody>
      </p:sp>
      <p:sp>
        <p:nvSpPr>
          <p:cNvPr id="70" name="TextBox 69">
            <a:extLst>
              <a:ext uri="{FF2B5EF4-FFF2-40B4-BE49-F238E27FC236}">
                <a16:creationId xmlns:a16="http://schemas.microsoft.com/office/drawing/2014/main" xmlns="" id="{63357727-983A-4691-9379-D535BB0DFD62}"/>
              </a:ext>
            </a:extLst>
          </p:cNvPr>
          <p:cNvSpPr txBox="1"/>
          <p:nvPr/>
        </p:nvSpPr>
        <p:spPr>
          <a:xfrm>
            <a:off x="3244353" y="5768909"/>
            <a:ext cx="7970067" cy="738664"/>
          </a:xfrm>
          <a:prstGeom prst="rect">
            <a:avLst/>
          </a:prstGeom>
          <a:noFill/>
        </p:spPr>
        <p:txBody>
          <a:bodyPr wrap="none" rtlCol="0">
            <a:spAutoFit/>
          </a:bodyPr>
          <a:lstStyle/>
          <a:p>
            <a:r>
              <a:rPr lang="ru-RU" sz="1400" dirty="0">
                <a:latin typeface="Times New Roman" panose="02020603050405020304" pitchFamily="18" charset="0"/>
                <a:cs typeface="Times New Roman" panose="02020603050405020304" pitchFamily="18" charset="0"/>
              </a:rPr>
              <a:t>Для целей финансирования Проекта </a:t>
            </a:r>
            <a:r>
              <a:rPr lang="ru-RU" sz="1400" dirty="0" smtClean="0">
                <a:latin typeface="Times New Roman" panose="02020603050405020304" pitchFamily="18" charset="0"/>
                <a:cs typeface="Times New Roman" panose="02020603050405020304" pitchFamily="18" charset="0"/>
              </a:rPr>
              <a:t>«РТ-</a:t>
            </a:r>
            <a:r>
              <a:rPr lang="ru-RU" sz="1400" dirty="0" err="1" smtClean="0">
                <a:latin typeface="Times New Roman" panose="02020603050405020304" pitchFamily="18" charset="0"/>
                <a:cs typeface="Times New Roman" panose="02020603050405020304" pitchFamily="18" charset="0"/>
              </a:rPr>
              <a:t>СоцСтрой</a:t>
            </a:r>
            <a:r>
              <a:rPr lang="ru-RU" sz="1400" dirty="0" smtClean="0">
                <a:latin typeface="Times New Roman" panose="02020603050405020304" pitchFamily="18" charset="0"/>
                <a:cs typeface="Times New Roman" panose="02020603050405020304" pitchFamily="18" charset="0"/>
              </a:rPr>
              <a:t>» </a:t>
            </a:r>
            <a:r>
              <a:rPr lang="ru-RU" sz="1400" dirty="0">
                <a:latin typeface="Times New Roman" panose="02020603050405020304" pitchFamily="18" charset="0"/>
                <a:cs typeface="Times New Roman" panose="02020603050405020304" pitchFamily="18" charset="0"/>
              </a:rPr>
              <a:t>провел ряд встреч с </a:t>
            </a:r>
            <a:r>
              <a:rPr lang="ru-RU" sz="1400" dirty="0" smtClean="0">
                <a:latin typeface="Times New Roman" panose="02020603050405020304" pitchFamily="18" charset="0"/>
                <a:cs typeface="Times New Roman" panose="02020603050405020304" pitchFamily="18" charset="0"/>
              </a:rPr>
              <a:t>ВЭБ.РФ </a:t>
            </a:r>
            <a:r>
              <a:rPr lang="ru-RU" sz="1400" dirty="0">
                <a:latin typeface="Times New Roman" panose="02020603050405020304" pitchFamily="18" charset="0"/>
                <a:cs typeface="Times New Roman" panose="02020603050405020304" pitchFamily="18" charset="0"/>
              </a:rPr>
              <a:t>и </a:t>
            </a:r>
            <a:r>
              <a:rPr lang="ru-RU" sz="1400" dirty="0" err="1">
                <a:latin typeface="Times New Roman" panose="02020603050405020304" pitchFamily="18" charset="0"/>
                <a:cs typeface="Times New Roman" panose="02020603050405020304" pitchFamily="18" charset="0"/>
              </a:rPr>
              <a:t>Новикомбанком</a:t>
            </a:r>
            <a:r>
              <a:rPr lang="ru-RU" sz="1400" dirty="0">
                <a:latin typeface="Times New Roman" panose="02020603050405020304" pitchFamily="18" charset="0"/>
                <a:cs typeface="Times New Roman" panose="02020603050405020304" pitchFamily="18" charset="0"/>
              </a:rPr>
              <a:t>, </a:t>
            </a:r>
          </a:p>
          <a:p>
            <a:r>
              <a:rPr lang="ru-RU" sz="1400" dirty="0">
                <a:latin typeface="Times New Roman" panose="02020603050405020304" pitchFamily="18" charset="0"/>
                <a:cs typeface="Times New Roman" panose="02020603050405020304" pitchFamily="18" charset="0"/>
              </a:rPr>
              <a:t>которые готовы инвестировать денежные средства в строительство детской больницы</a:t>
            </a:r>
          </a:p>
          <a:p>
            <a:r>
              <a:rPr lang="ru-RU" sz="14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402742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a:xfrm>
            <a:off x="8787379" y="6111148"/>
            <a:ext cx="2743200" cy="365125"/>
          </a:xfrm>
        </p:spPr>
        <p:txBody>
          <a:bodyPr/>
          <a:lstStyle/>
          <a:p>
            <a:fld id="{62E21156-095B-496A-BAB7-1B65ABED130B}" type="slidenum">
              <a:rPr lang="ru-RU" smtClean="0"/>
              <a:t>2</a:t>
            </a:fld>
            <a:endParaRPr lang="ru-RU"/>
          </a:p>
        </p:txBody>
      </p:sp>
      <p:sp>
        <p:nvSpPr>
          <p:cNvPr id="5" name="Нижний колонтитул 23">
            <a:extLst>
              <a:ext uri="{FF2B5EF4-FFF2-40B4-BE49-F238E27FC236}">
                <a16:creationId xmlns:a16="http://schemas.microsoft.com/office/drawing/2014/main" xmlns="" id="{BA6B7723-6A11-4BE7-A851-5F7BEB1A30C7}"/>
              </a:ext>
            </a:extLst>
          </p:cNvPr>
          <p:cNvSpPr txBox="1">
            <a:spLocks/>
          </p:cNvSpPr>
          <p:nvPr/>
        </p:nvSpPr>
        <p:spPr>
          <a:xfrm>
            <a:off x="1026884" y="113732"/>
            <a:ext cx="5704115" cy="365125"/>
          </a:xfrm>
          <a:prstGeom prst="rect">
            <a:avLst/>
          </a:prstGeom>
        </p:spPr>
        <p:txBody>
          <a:bodyPr vert="horz" lIns="91440" tIns="45720" rIns="91440" bIns="45720" rtlCol="0" anchor="ctr"/>
          <a:lstStyle>
            <a:defPPr>
              <a:defRPr lang="ru-RU"/>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ru-RU" dirty="0"/>
              <a:t> </a:t>
            </a:r>
          </a:p>
        </p:txBody>
      </p:sp>
      <p:sp>
        <p:nvSpPr>
          <p:cNvPr id="44" name="Заголовок 43">
            <a:extLst>
              <a:ext uri="{FF2B5EF4-FFF2-40B4-BE49-F238E27FC236}">
                <a16:creationId xmlns:a16="http://schemas.microsoft.com/office/drawing/2014/main" xmlns="" id="{363E3A83-463F-40E0-ACEF-41607766A392}"/>
              </a:ext>
            </a:extLst>
          </p:cNvPr>
          <p:cNvSpPr txBox="1">
            <a:spLocks noGrp="1"/>
          </p:cNvSpPr>
          <p:nvPr>
            <p:ph type="title"/>
          </p:nvPr>
        </p:nvSpPr>
        <p:spPr>
          <a:xfrm>
            <a:off x="426521" y="169361"/>
            <a:ext cx="10515600" cy="424732"/>
          </a:xfrm>
          <a:prstGeom prst="rect">
            <a:avLst/>
          </a:prstGeom>
          <a:noFill/>
        </p:spPr>
        <p:txBody>
          <a:bodyPr wrap="square" lIns="0" rtlCol="0">
            <a:spAutoFit/>
          </a:bodyPr>
          <a:lstStyle/>
          <a:p>
            <a:r>
              <a:rPr lang="ru-RU" sz="2400" dirty="0">
                <a:solidFill>
                  <a:schemeClr val="accent1">
                    <a:lumMod val="50000"/>
                  </a:schemeClr>
                </a:solidFill>
                <a:latin typeface="PT Sans Narrow" panose="020B0506020203020204" pitchFamily="34" charset="-52"/>
              </a:rPr>
              <a:t>Концепция проекта</a:t>
            </a:r>
          </a:p>
        </p:txBody>
      </p:sp>
      <p:sp>
        <p:nvSpPr>
          <p:cNvPr id="26" name="Заголовок 43">
            <a:extLst>
              <a:ext uri="{FF2B5EF4-FFF2-40B4-BE49-F238E27FC236}">
                <a16:creationId xmlns:a16="http://schemas.microsoft.com/office/drawing/2014/main" xmlns="" id="{001BD9E1-63CB-40E6-A8F6-82D0117ECB7B}"/>
              </a:ext>
            </a:extLst>
          </p:cNvPr>
          <p:cNvSpPr txBox="1">
            <a:spLocks/>
          </p:cNvSpPr>
          <p:nvPr/>
        </p:nvSpPr>
        <p:spPr>
          <a:xfrm>
            <a:off x="426521" y="885188"/>
            <a:ext cx="11432970" cy="480131"/>
          </a:xfrm>
          <a:prstGeom prst="rect">
            <a:avLst/>
          </a:prstGeom>
          <a:noFill/>
        </p:spPr>
        <p:txBody>
          <a:bodyPr vert="horz" wrap="square" lIns="0" tIns="45720" rIns="91440" bIns="45720" rtlCol="0" anchor="ctr">
            <a:spAutoFit/>
          </a:bodyPr>
          <a:lstStyle>
            <a:lvl1pPr algn="l" defTabSz="914400" rtl="0" eaLnBrk="1" latinLnBrk="0" hangingPunct="1">
              <a:lnSpc>
                <a:spcPct val="90000"/>
              </a:lnSpc>
              <a:spcBef>
                <a:spcPct val="0"/>
              </a:spcBef>
              <a:buNone/>
              <a:defRPr sz="3000" kern="1200">
                <a:solidFill>
                  <a:srgbClr val="2F454F"/>
                </a:solidFill>
                <a:latin typeface="Tahoma" panose="020B0604030504040204" pitchFamily="34" charset="0"/>
                <a:ea typeface="Tahoma" panose="020B0604030504040204" pitchFamily="34" charset="0"/>
                <a:cs typeface="Tahoma" panose="020B0604030504040204" pitchFamily="34" charset="0"/>
              </a:defRPr>
            </a:lvl1pPr>
          </a:lstStyle>
          <a:p>
            <a:r>
              <a:rPr lang="ru-RU" sz="1400" dirty="0">
                <a:solidFill>
                  <a:schemeClr val="accent1">
                    <a:lumMod val="50000"/>
                  </a:schemeClr>
                </a:solidFill>
                <a:latin typeface="Times New Roman" panose="02020603050405020304" pitchFamily="18" charset="0"/>
                <a:cs typeface="Times New Roman" panose="02020603050405020304" pitchFamily="18" charset="0"/>
              </a:rPr>
              <a:t>Проект предполагает создание современной многофункциональной Детской областной клинической больницы в г. Твери на основе концессии</a:t>
            </a:r>
          </a:p>
          <a:p>
            <a:endParaRPr lang="ru-RU" sz="1400"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xmlns="" id="{B2A471EE-4244-415D-8D8E-65169F60D691}"/>
              </a:ext>
            </a:extLst>
          </p:cNvPr>
          <p:cNvSpPr txBox="1"/>
          <p:nvPr/>
        </p:nvSpPr>
        <p:spPr>
          <a:xfrm>
            <a:off x="332509" y="1221852"/>
            <a:ext cx="10971152" cy="1754326"/>
          </a:xfrm>
          <a:prstGeom prst="rect">
            <a:avLst/>
          </a:prstGeom>
          <a:noFill/>
        </p:spPr>
        <p:txBody>
          <a:bodyPr wrap="square" rtlCol="0">
            <a:spAutoFit/>
          </a:bodyPr>
          <a:lstStyle/>
          <a:p>
            <a:pPr algn="just"/>
            <a:r>
              <a:rPr lang="ru-RU" b="1" dirty="0">
                <a:solidFill>
                  <a:schemeClr val="accent1">
                    <a:lumMod val="75000"/>
                  </a:schemeClr>
                </a:solidFill>
                <a:latin typeface="Times New Roman" panose="02020603050405020304" pitchFamily="18" charset="0"/>
                <a:cs typeface="Times New Roman" panose="02020603050405020304" pitchFamily="18" charset="0"/>
              </a:rPr>
              <a:t>Общее описание Проекта</a:t>
            </a:r>
          </a:p>
          <a:p>
            <a:pPr algn="just"/>
            <a:r>
              <a:rPr lang="ru-RU" dirty="0">
                <a:latin typeface="Times New Roman" panose="02020603050405020304" pitchFamily="18" charset="0"/>
                <a:cs typeface="Times New Roman" panose="02020603050405020304" pitchFamily="18" charset="0"/>
              </a:rPr>
              <a:t>«Строительство детской областной клинической больницы в г. Твери» на 420 коек разработан в целях обеспечения безопасной, комфортной, высокотехнологичной среды и оказания медицинской помощи больным детям, а так же для осуществления комплекса лечебно-профилактических мероприятий, направленных на предупреждение заболеваний</a:t>
            </a:r>
          </a:p>
          <a:p>
            <a:endParaRPr lang="ru-RU" dirty="0"/>
          </a:p>
        </p:txBody>
      </p:sp>
      <p:sp>
        <p:nvSpPr>
          <p:cNvPr id="27" name="TextBox 26">
            <a:extLst>
              <a:ext uri="{FF2B5EF4-FFF2-40B4-BE49-F238E27FC236}">
                <a16:creationId xmlns:a16="http://schemas.microsoft.com/office/drawing/2014/main" xmlns="" id="{AD802B9A-9B5A-4D86-9750-E56A9AB974DD}"/>
              </a:ext>
            </a:extLst>
          </p:cNvPr>
          <p:cNvSpPr txBox="1"/>
          <p:nvPr/>
        </p:nvSpPr>
        <p:spPr>
          <a:xfrm>
            <a:off x="332509" y="2690621"/>
            <a:ext cx="6583879" cy="4154984"/>
          </a:xfrm>
          <a:prstGeom prst="rect">
            <a:avLst/>
          </a:prstGeom>
          <a:noFill/>
        </p:spPr>
        <p:txBody>
          <a:bodyPr wrap="square" rtlCol="0">
            <a:spAutoFit/>
          </a:bodyPr>
          <a:lstStyle/>
          <a:p>
            <a:r>
              <a:rPr lang="ru-RU" b="1" dirty="0">
                <a:solidFill>
                  <a:schemeClr val="accent1">
                    <a:lumMod val="75000"/>
                  </a:schemeClr>
                </a:solidFill>
                <a:latin typeface="Times New Roman" panose="02020603050405020304" pitchFamily="18" charset="0"/>
                <a:cs typeface="Times New Roman" panose="02020603050405020304" pitchFamily="18" charset="0"/>
              </a:rPr>
              <a:t>Предпосылки создания Проекта</a:t>
            </a:r>
          </a:p>
          <a:p>
            <a:pPr algn="just"/>
            <a:r>
              <a:rPr lang="ru-RU" sz="1200" dirty="0"/>
              <a:t>	В 2017 году в </a:t>
            </a:r>
            <a:r>
              <a:rPr lang="ru-RU" sz="1200" dirty="0" err="1"/>
              <a:t>г.Твери</a:t>
            </a:r>
            <a:r>
              <a:rPr lang="ru-RU" sz="1200" dirty="0"/>
              <a:t> главный корпус существующей детской областной клинической больницы подвергся пожару. Основная часть здания восстановлению не подлежит. На данный момент учреждение функционирует на базе 4 отдельно расположенных корпусов, не соединенных между собой переходами, одно из них (инфекционный корпус) располагается в другом районе города Твери. Общая площадь зданий не соответствует законодательно утвержденным нормативам развертывания коек многопрофильного детского учреждения 3 уровня. </a:t>
            </a:r>
          </a:p>
          <a:p>
            <a:pPr algn="just"/>
            <a:r>
              <a:rPr lang="ru-RU" sz="1200" dirty="0"/>
              <a:t>	Территория существующей детской областной больницы располагается в центре города Твери, в исторической охранной зоне. Возможность осуществить строительство дополнительных медицинских корпусов отсутствует. </a:t>
            </a:r>
          </a:p>
          <a:p>
            <a:pPr algn="just"/>
            <a:r>
              <a:rPr lang="ru-RU" sz="1200" dirty="0"/>
              <a:t>	Строительство нового корпуса детской областной клинической больницы предполагается на территории, прилегающей к областному клиническому перинатальному центру. </a:t>
            </a:r>
          </a:p>
          <a:p>
            <a:pPr algn="just"/>
            <a:r>
              <a:rPr lang="ru-RU" sz="1200" dirty="0"/>
              <a:t>	На данной территории помимо областного клинического перинатального центра на 130 коек располагаются областная клиническая больница на 860 коек, диагностический центр Тверского государственного медицинского университета, Тверской медицинский колледж. Это позволит сконцентрировать все виды специализированной медицинской помощи детям на одной территории, сосредоточить в одном месте высококвалифицированные кадры и современное диагностическое оборудование. </a:t>
            </a:r>
          </a:p>
          <a:p>
            <a:endParaRPr lang="ru-RU" b="1"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xmlns="" id="{AF5A8E01-0B60-46EC-B68D-8875E1904052}"/>
              </a:ext>
            </a:extLst>
          </p:cNvPr>
          <p:cNvSpPr txBox="1"/>
          <p:nvPr/>
        </p:nvSpPr>
        <p:spPr>
          <a:xfrm>
            <a:off x="7162075" y="3881823"/>
            <a:ext cx="4219701" cy="2308324"/>
          </a:xfrm>
          <a:prstGeom prst="rect">
            <a:avLst/>
          </a:prstGeom>
          <a:noFill/>
          <a:ln>
            <a:solidFill>
              <a:schemeClr val="tx1"/>
            </a:solidFill>
          </a:ln>
        </p:spPr>
        <p:txBody>
          <a:bodyPr wrap="square" rtlCol="0">
            <a:spAutoFit/>
          </a:bodyPr>
          <a:lstStyle/>
          <a:p>
            <a:pPr algn="just"/>
            <a:r>
              <a:rPr lang="ru-RU" b="1" dirty="0">
                <a:latin typeface="Times New Roman" panose="02020603050405020304" pitchFamily="18" charset="0"/>
                <a:cs typeface="Times New Roman" panose="02020603050405020304" pitchFamily="18" charset="0"/>
              </a:rPr>
              <a:t>Проект будет реализован с привлечением частного инвестора на основе концессионного соглашения.</a:t>
            </a:r>
          </a:p>
          <a:p>
            <a:pPr algn="just"/>
            <a:r>
              <a:rPr lang="ru-RU" dirty="0">
                <a:latin typeface="Times New Roman" panose="02020603050405020304" pitchFamily="18" charset="0"/>
                <a:cs typeface="Times New Roman" panose="02020603050405020304" pitchFamily="18" charset="0"/>
              </a:rPr>
              <a:t>Ожидается, что предложение о заключение концессионного соглашения будет получено от дочерней структуры РТ-</a:t>
            </a:r>
            <a:r>
              <a:rPr lang="ru-RU" dirty="0" err="1">
                <a:latin typeface="Times New Roman" panose="02020603050405020304" pitchFamily="18" charset="0"/>
                <a:cs typeface="Times New Roman" panose="02020603050405020304" pitchFamily="18" charset="0"/>
              </a:rPr>
              <a:t>СоцСтрой</a:t>
            </a:r>
            <a:r>
              <a:rPr lang="ru-RU" dirty="0">
                <a:latin typeface="Times New Roman" panose="02020603050405020304" pitchFamily="18" charset="0"/>
                <a:cs typeface="Times New Roman" panose="02020603050405020304" pitchFamily="18" charset="0"/>
              </a:rPr>
              <a:t> (частная концессионная инициатива)</a:t>
            </a:r>
          </a:p>
        </p:txBody>
      </p:sp>
      <p:pic>
        <p:nvPicPr>
          <p:cNvPr id="9" name="Рисунок 8">
            <a:extLst>
              <a:ext uri="{FF2B5EF4-FFF2-40B4-BE49-F238E27FC236}">
                <a16:creationId xmlns:a16="http://schemas.microsoft.com/office/drawing/2014/main" xmlns="" id="{099BC55E-DD85-4036-A06F-00D1885BE250}"/>
              </a:ext>
            </a:extLst>
          </p:cNvPr>
          <p:cNvPicPr/>
          <p:nvPr/>
        </p:nvPicPr>
        <p:blipFill rotWithShape="1">
          <a:blip r:embed="rId2"/>
          <a:srcRect l="7732" t="4467" r="7411" b="12028"/>
          <a:stretch/>
        </p:blipFill>
        <p:spPr bwMode="auto">
          <a:xfrm>
            <a:off x="7948015" y="2418504"/>
            <a:ext cx="2860761" cy="140147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68677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a:xfrm>
            <a:off x="8787379" y="6111148"/>
            <a:ext cx="2743200" cy="365125"/>
          </a:xfrm>
        </p:spPr>
        <p:txBody>
          <a:bodyPr/>
          <a:lstStyle/>
          <a:p>
            <a:fld id="{62E21156-095B-496A-BAB7-1B65ABED130B}" type="slidenum">
              <a:rPr lang="ru-RU" smtClean="0"/>
              <a:t>3</a:t>
            </a:fld>
            <a:endParaRPr lang="ru-RU"/>
          </a:p>
        </p:txBody>
      </p:sp>
      <p:sp>
        <p:nvSpPr>
          <p:cNvPr id="5" name="Нижний колонтитул 23">
            <a:extLst>
              <a:ext uri="{FF2B5EF4-FFF2-40B4-BE49-F238E27FC236}">
                <a16:creationId xmlns:a16="http://schemas.microsoft.com/office/drawing/2014/main" xmlns="" id="{BA6B7723-6A11-4BE7-A851-5F7BEB1A30C7}"/>
              </a:ext>
            </a:extLst>
          </p:cNvPr>
          <p:cNvSpPr txBox="1">
            <a:spLocks/>
          </p:cNvSpPr>
          <p:nvPr/>
        </p:nvSpPr>
        <p:spPr>
          <a:xfrm>
            <a:off x="1026884" y="113732"/>
            <a:ext cx="5704115" cy="365125"/>
          </a:xfrm>
          <a:prstGeom prst="rect">
            <a:avLst/>
          </a:prstGeom>
        </p:spPr>
        <p:txBody>
          <a:bodyPr vert="horz" lIns="91440" tIns="45720" rIns="91440" bIns="45720" rtlCol="0" anchor="ctr"/>
          <a:lstStyle>
            <a:defPPr>
              <a:defRPr lang="ru-RU"/>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ru-RU" dirty="0"/>
              <a:t> </a:t>
            </a:r>
          </a:p>
        </p:txBody>
      </p:sp>
      <p:sp>
        <p:nvSpPr>
          <p:cNvPr id="44" name="Заголовок 43">
            <a:extLst>
              <a:ext uri="{FF2B5EF4-FFF2-40B4-BE49-F238E27FC236}">
                <a16:creationId xmlns:a16="http://schemas.microsoft.com/office/drawing/2014/main" xmlns="" id="{363E3A83-463F-40E0-ACEF-41607766A392}"/>
              </a:ext>
            </a:extLst>
          </p:cNvPr>
          <p:cNvSpPr txBox="1">
            <a:spLocks noGrp="1"/>
          </p:cNvSpPr>
          <p:nvPr>
            <p:ph type="title"/>
          </p:nvPr>
        </p:nvSpPr>
        <p:spPr>
          <a:xfrm>
            <a:off x="426521" y="169361"/>
            <a:ext cx="10515600" cy="424732"/>
          </a:xfrm>
          <a:prstGeom prst="rect">
            <a:avLst/>
          </a:prstGeom>
          <a:noFill/>
        </p:spPr>
        <p:txBody>
          <a:bodyPr wrap="square" lIns="0" rtlCol="0">
            <a:spAutoFit/>
          </a:bodyPr>
          <a:lstStyle/>
          <a:p>
            <a:r>
              <a:rPr lang="ru-RU" sz="2400" dirty="0">
                <a:solidFill>
                  <a:schemeClr val="accent1">
                    <a:lumMod val="50000"/>
                  </a:schemeClr>
                </a:solidFill>
                <a:latin typeface="PT Sans Narrow" panose="020B0506020203020204" pitchFamily="34" charset="-52"/>
              </a:rPr>
              <a:t>Виды деятельности в рамках Проекта</a:t>
            </a:r>
          </a:p>
        </p:txBody>
      </p:sp>
      <p:sp>
        <p:nvSpPr>
          <p:cNvPr id="26" name="Заголовок 43">
            <a:extLst>
              <a:ext uri="{FF2B5EF4-FFF2-40B4-BE49-F238E27FC236}">
                <a16:creationId xmlns:a16="http://schemas.microsoft.com/office/drawing/2014/main" xmlns="" id="{001BD9E1-63CB-40E6-A8F6-82D0117ECB7B}"/>
              </a:ext>
            </a:extLst>
          </p:cNvPr>
          <p:cNvSpPr txBox="1">
            <a:spLocks/>
          </p:cNvSpPr>
          <p:nvPr/>
        </p:nvSpPr>
        <p:spPr>
          <a:xfrm>
            <a:off x="426521" y="885188"/>
            <a:ext cx="11432970" cy="480131"/>
          </a:xfrm>
          <a:prstGeom prst="rect">
            <a:avLst/>
          </a:prstGeom>
          <a:noFill/>
        </p:spPr>
        <p:txBody>
          <a:bodyPr vert="horz" wrap="square" lIns="0" tIns="45720" rIns="91440" bIns="45720" rtlCol="0" anchor="ctr">
            <a:spAutoFit/>
          </a:bodyPr>
          <a:lstStyle>
            <a:lvl1pPr algn="l" defTabSz="914400" rtl="0" eaLnBrk="1" latinLnBrk="0" hangingPunct="1">
              <a:lnSpc>
                <a:spcPct val="90000"/>
              </a:lnSpc>
              <a:spcBef>
                <a:spcPct val="0"/>
              </a:spcBef>
              <a:buNone/>
              <a:defRPr sz="3000" kern="1200">
                <a:solidFill>
                  <a:srgbClr val="2F454F"/>
                </a:solidFill>
                <a:latin typeface="Tahoma" panose="020B0604030504040204" pitchFamily="34" charset="0"/>
                <a:ea typeface="Tahoma" panose="020B0604030504040204" pitchFamily="34" charset="0"/>
                <a:cs typeface="Tahoma" panose="020B0604030504040204" pitchFamily="34" charset="0"/>
              </a:defRPr>
            </a:lvl1pPr>
          </a:lstStyle>
          <a:p>
            <a:r>
              <a:rPr lang="ru-RU" sz="1400" dirty="0">
                <a:solidFill>
                  <a:schemeClr val="accent1">
                    <a:lumMod val="50000"/>
                  </a:schemeClr>
                </a:solidFill>
                <a:latin typeface="Times New Roman" panose="02020603050405020304" pitchFamily="18" charset="0"/>
                <a:cs typeface="Times New Roman" panose="02020603050405020304" pitchFamily="18" charset="0"/>
              </a:rPr>
              <a:t>Проект предполагает оказание ГБУЗ широкого спектра медицинских услуг на базе построенного детского больничного комплекса</a:t>
            </a:r>
          </a:p>
          <a:p>
            <a:endParaRPr lang="ru-RU" sz="1400" dirty="0">
              <a:solidFill>
                <a:schemeClr val="accent1">
                  <a:lumMod val="50000"/>
                </a:schemeClr>
              </a:solidFill>
              <a:latin typeface="Times New Roman" panose="02020603050405020304" pitchFamily="18" charset="0"/>
              <a:cs typeface="Times New Roman" panose="02020603050405020304" pitchFamily="18" charset="0"/>
            </a:endParaRPr>
          </a:p>
        </p:txBody>
      </p:sp>
      <p:sp>
        <p:nvSpPr>
          <p:cNvPr id="3" name="Прямоугольник 2">
            <a:extLst>
              <a:ext uri="{FF2B5EF4-FFF2-40B4-BE49-F238E27FC236}">
                <a16:creationId xmlns:a16="http://schemas.microsoft.com/office/drawing/2014/main" xmlns="" id="{951E08A1-837D-4F7E-A2F6-C4468E1738DF}"/>
              </a:ext>
            </a:extLst>
          </p:cNvPr>
          <p:cNvSpPr/>
          <p:nvPr/>
        </p:nvSpPr>
        <p:spPr>
          <a:xfrm>
            <a:off x="554182" y="1291377"/>
            <a:ext cx="5338618" cy="480131"/>
          </a:xfrm>
          <a:prstGeom prst="rect">
            <a:avLst/>
          </a:prstGeom>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Блок А</a:t>
            </a:r>
          </a:p>
        </p:txBody>
      </p:sp>
      <p:sp>
        <p:nvSpPr>
          <p:cNvPr id="10" name="Прямоугольник 9">
            <a:extLst>
              <a:ext uri="{FF2B5EF4-FFF2-40B4-BE49-F238E27FC236}">
                <a16:creationId xmlns:a16="http://schemas.microsoft.com/office/drawing/2014/main" xmlns="" id="{48A03498-E193-4669-A0FE-45E2F8796F6F}"/>
              </a:ext>
            </a:extLst>
          </p:cNvPr>
          <p:cNvSpPr/>
          <p:nvPr/>
        </p:nvSpPr>
        <p:spPr>
          <a:xfrm>
            <a:off x="6567056" y="1291377"/>
            <a:ext cx="5338618" cy="480131"/>
          </a:xfrm>
          <a:prstGeom prst="rect">
            <a:avLst/>
          </a:prstGeom>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Блок В</a:t>
            </a:r>
          </a:p>
        </p:txBody>
      </p:sp>
      <p:sp>
        <p:nvSpPr>
          <p:cNvPr id="7" name="TextBox 6">
            <a:extLst>
              <a:ext uri="{FF2B5EF4-FFF2-40B4-BE49-F238E27FC236}">
                <a16:creationId xmlns:a16="http://schemas.microsoft.com/office/drawing/2014/main" xmlns="" id="{BCEDCE9E-1F08-4633-8A6E-3444C28900C4}"/>
              </a:ext>
            </a:extLst>
          </p:cNvPr>
          <p:cNvSpPr txBox="1"/>
          <p:nvPr/>
        </p:nvSpPr>
        <p:spPr>
          <a:xfrm>
            <a:off x="454230" y="2113025"/>
            <a:ext cx="5597236" cy="3046988"/>
          </a:xfrm>
          <a:prstGeom prst="rect">
            <a:avLst/>
          </a:prstGeom>
          <a:noFill/>
        </p:spPr>
        <p:txBody>
          <a:bodyPr wrap="square" rtlCol="0">
            <a:spAutoFit/>
          </a:bodyPr>
          <a:lstStyle/>
          <a:p>
            <a:r>
              <a:rPr lang="ru-RU" dirty="0"/>
              <a:t>· </a:t>
            </a:r>
            <a:r>
              <a:rPr lang="ru-RU" sz="1200" dirty="0"/>
              <a:t>Приемное отделение стационара на 380 коек (в т.ч. экспресс-лаборатория), </a:t>
            </a:r>
          </a:p>
          <a:p>
            <a:r>
              <a:rPr lang="ru-RU" sz="1200" dirty="0"/>
              <a:t>· Операционные блоки на 10 операционных,</a:t>
            </a:r>
          </a:p>
          <a:p>
            <a:r>
              <a:rPr lang="ru-RU" sz="1200" dirty="0"/>
              <a:t>· отделение эндоскопии (2 </a:t>
            </a:r>
            <a:r>
              <a:rPr lang="ru-RU" sz="1200" dirty="0" err="1"/>
              <a:t>каб</a:t>
            </a:r>
            <a:r>
              <a:rPr lang="ru-RU" sz="1200" dirty="0"/>
              <a:t>. гастроскопия, колоноскопия, бронхоскопия),</a:t>
            </a:r>
          </a:p>
          <a:p>
            <a:r>
              <a:rPr lang="ru-RU" sz="1200" dirty="0"/>
              <a:t>· ОРИТ на 12 коек (в т.ч. экспресс-лаборатория, диализный зал на 2 места), </a:t>
            </a:r>
          </a:p>
          <a:p>
            <a:r>
              <a:rPr lang="ru-RU" sz="1200" dirty="0"/>
              <a:t>· Отделение функциональной диагностики, </a:t>
            </a:r>
          </a:p>
          <a:p>
            <a:r>
              <a:rPr lang="ru-RU" sz="1200" dirty="0"/>
              <a:t>· Отделение восстановительного лечения (5 кабинетов физиотерапии по 8 мест, ЛФК, массаж),</a:t>
            </a:r>
          </a:p>
          <a:p>
            <a:r>
              <a:rPr lang="ru-RU" sz="1200" dirty="0"/>
              <a:t>· Центральное стерилизационное отделение, </a:t>
            </a:r>
          </a:p>
          <a:p>
            <a:r>
              <a:rPr lang="ru-RU" sz="1200" dirty="0"/>
              <a:t>· Внутрибольничная аптека, </a:t>
            </a:r>
          </a:p>
          <a:p>
            <a:r>
              <a:rPr lang="ru-RU" sz="1200" dirty="0"/>
              <a:t>· Отделение лучевой диагностики, </a:t>
            </a:r>
          </a:p>
          <a:p>
            <a:r>
              <a:rPr lang="ru-RU" sz="1200" dirty="0"/>
              <a:t>· Служебные и бытовые помещения стационара </a:t>
            </a:r>
          </a:p>
          <a:p>
            <a:r>
              <a:rPr lang="ru-RU" sz="1200" dirty="0"/>
              <a:t>· Конференц-зал на 200 мест </a:t>
            </a:r>
          </a:p>
          <a:p>
            <a:r>
              <a:rPr lang="ru-RU" sz="1200" dirty="0"/>
              <a:t>· Административно-служебное отделение </a:t>
            </a:r>
          </a:p>
          <a:p>
            <a:r>
              <a:rPr lang="ru-RU" sz="1200" dirty="0"/>
              <a:t>· Отделение утилизации медицинских отходов</a:t>
            </a:r>
          </a:p>
          <a:p>
            <a:endParaRPr lang="ru-RU" dirty="0"/>
          </a:p>
        </p:txBody>
      </p:sp>
      <p:sp>
        <p:nvSpPr>
          <p:cNvPr id="13" name="TextBox 12">
            <a:extLst>
              <a:ext uri="{FF2B5EF4-FFF2-40B4-BE49-F238E27FC236}">
                <a16:creationId xmlns:a16="http://schemas.microsoft.com/office/drawing/2014/main" xmlns="" id="{BA587CCB-198E-4BE7-8BED-1031EE662952}"/>
              </a:ext>
            </a:extLst>
          </p:cNvPr>
          <p:cNvSpPr txBox="1"/>
          <p:nvPr/>
        </p:nvSpPr>
        <p:spPr>
          <a:xfrm>
            <a:off x="6650182" y="2177698"/>
            <a:ext cx="5597236" cy="2769989"/>
          </a:xfrm>
          <a:prstGeom prst="rect">
            <a:avLst/>
          </a:prstGeom>
          <a:noFill/>
        </p:spPr>
        <p:txBody>
          <a:bodyPr wrap="square" rtlCol="0">
            <a:spAutoFit/>
          </a:bodyPr>
          <a:lstStyle/>
          <a:p>
            <a:r>
              <a:rPr lang="ru-RU" sz="1200" dirty="0"/>
              <a:t>Стационар на 380 коек, в том числе </a:t>
            </a:r>
          </a:p>
          <a:p>
            <a:r>
              <a:rPr lang="ru-RU" sz="1200" dirty="0"/>
              <a:t>- отделения хирургического профиля - 240 коек: </a:t>
            </a:r>
          </a:p>
          <a:p>
            <a:pPr marL="171450" indent="-171450">
              <a:buFont typeface="Arial" panose="020B0604020202020204" pitchFamily="34" charset="0"/>
              <a:buChar char="•"/>
            </a:pPr>
            <a:r>
              <a:rPr lang="ru-RU" sz="1200" dirty="0"/>
              <a:t>общая хирургия – 40 коек </a:t>
            </a:r>
          </a:p>
          <a:p>
            <a:pPr marL="171450" indent="-171450">
              <a:buFont typeface="Arial" panose="020B0604020202020204" pitchFamily="34" charset="0"/>
              <a:buChar char="•"/>
            </a:pPr>
            <a:r>
              <a:rPr lang="ru-RU" sz="1200" dirty="0"/>
              <a:t>гнойная хирургия – 50 коек </a:t>
            </a:r>
          </a:p>
          <a:p>
            <a:pPr marL="171450" indent="-171450">
              <a:buFont typeface="Arial" panose="020B0604020202020204" pitchFamily="34" charset="0"/>
              <a:buChar char="•"/>
            </a:pPr>
            <a:r>
              <a:rPr lang="ru-RU" sz="1200" dirty="0"/>
              <a:t>нейрохирургия – 30 коек </a:t>
            </a:r>
          </a:p>
          <a:p>
            <a:pPr marL="171450" indent="-171450">
              <a:buFont typeface="Arial" panose="020B0604020202020204" pitchFamily="34" charset="0"/>
              <a:buChar char="•"/>
            </a:pPr>
            <a:r>
              <a:rPr lang="ru-RU" sz="1200" dirty="0"/>
              <a:t>травматология – 40 коек </a:t>
            </a:r>
          </a:p>
          <a:p>
            <a:pPr marL="171450" indent="-171450">
              <a:buFont typeface="Arial" panose="020B0604020202020204" pitchFamily="34" charset="0"/>
              <a:buChar char="•"/>
            </a:pPr>
            <a:r>
              <a:rPr lang="ru-RU" sz="1200" dirty="0" err="1"/>
              <a:t>уроандрологическое</a:t>
            </a:r>
            <a:r>
              <a:rPr lang="ru-RU" sz="1200" dirty="0"/>
              <a:t> отделение с неврологическими койками – 40 коек </a:t>
            </a:r>
          </a:p>
          <a:p>
            <a:pPr marL="171450" indent="-171450">
              <a:buFont typeface="Arial" panose="020B0604020202020204" pitchFamily="34" charset="0"/>
              <a:buChar char="•"/>
            </a:pPr>
            <a:r>
              <a:rPr lang="ru-RU" sz="1200" dirty="0"/>
              <a:t>отоларингология – 20 коек </a:t>
            </a:r>
          </a:p>
          <a:p>
            <a:pPr marL="171450" indent="-171450">
              <a:buFont typeface="Arial" panose="020B0604020202020204" pitchFamily="34" charset="0"/>
              <a:buChar char="•"/>
            </a:pPr>
            <a:r>
              <a:rPr lang="ru-RU" sz="1200" dirty="0"/>
              <a:t>офтальмология – 20 коек </a:t>
            </a:r>
          </a:p>
          <a:p>
            <a:r>
              <a:rPr lang="ru-RU" sz="1200" dirty="0"/>
              <a:t>- стационар на 40 коек ОПН (2-й этап выхаживания) в том числе: </a:t>
            </a:r>
          </a:p>
          <a:p>
            <a:pPr marL="171450" indent="-171450">
              <a:buFont typeface="Arial" panose="020B0604020202020204" pitchFamily="34" charset="0"/>
              <a:buChar char="•"/>
            </a:pPr>
            <a:r>
              <a:rPr lang="ru-RU" sz="1200" dirty="0"/>
              <a:t>приемное отделение </a:t>
            </a:r>
          </a:p>
          <a:p>
            <a:pPr marL="171450" indent="-171450">
              <a:buFont typeface="Arial" panose="020B0604020202020204" pitchFamily="34" charset="0"/>
              <a:buChar char="•"/>
            </a:pPr>
            <a:r>
              <a:rPr lang="ru-RU" sz="1200" dirty="0"/>
              <a:t>палатное отделение на 40 коек </a:t>
            </a:r>
          </a:p>
          <a:p>
            <a:pPr marL="171450" indent="-171450">
              <a:buFont typeface="Arial" panose="020B0604020202020204" pitchFamily="34" charset="0"/>
              <a:buChar char="•"/>
            </a:pPr>
            <a:r>
              <a:rPr lang="ru-RU" sz="1200" dirty="0" err="1"/>
              <a:t>ОРИТн</a:t>
            </a:r>
            <a:r>
              <a:rPr lang="ru-RU" sz="1200" dirty="0"/>
              <a:t> на 15 коек с 1 операционной</a:t>
            </a:r>
          </a:p>
          <a:p>
            <a:endParaRPr lang="ru-RU" dirty="0"/>
          </a:p>
        </p:txBody>
      </p:sp>
    </p:spTree>
    <p:extLst>
      <p:ext uri="{BB962C8B-B14F-4D97-AF65-F5344CB8AC3E}">
        <p14:creationId xmlns:p14="http://schemas.microsoft.com/office/powerpoint/2010/main" val="622456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a:xfrm>
            <a:off x="8787379" y="6111148"/>
            <a:ext cx="2743200" cy="365125"/>
          </a:xfrm>
        </p:spPr>
        <p:txBody>
          <a:bodyPr/>
          <a:lstStyle/>
          <a:p>
            <a:fld id="{62E21156-095B-496A-BAB7-1B65ABED130B}" type="slidenum">
              <a:rPr lang="ru-RU" smtClean="0"/>
              <a:t>4</a:t>
            </a:fld>
            <a:endParaRPr lang="ru-RU"/>
          </a:p>
        </p:txBody>
      </p:sp>
      <p:sp>
        <p:nvSpPr>
          <p:cNvPr id="5" name="Нижний колонтитул 23">
            <a:extLst>
              <a:ext uri="{FF2B5EF4-FFF2-40B4-BE49-F238E27FC236}">
                <a16:creationId xmlns:a16="http://schemas.microsoft.com/office/drawing/2014/main" xmlns="" id="{BA6B7723-6A11-4BE7-A851-5F7BEB1A30C7}"/>
              </a:ext>
            </a:extLst>
          </p:cNvPr>
          <p:cNvSpPr txBox="1">
            <a:spLocks/>
          </p:cNvSpPr>
          <p:nvPr/>
        </p:nvSpPr>
        <p:spPr>
          <a:xfrm>
            <a:off x="1026884" y="113732"/>
            <a:ext cx="5704115" cy="365125"/>
          </a:xfrm>
          <a:prstGeom prst="rect">
            <a:avLst/>
          </a:prstGeom>
        </p:spPr>
        <p:txBody>
          <a:bodyPr vert="horz" lIns="91440" tIns="45720" rIns="91440" bIns="45720" rtlCol="0" anchor="ctr"/>
          <a:lstStyle>
            <a:defPPr>
              <a:defRPr lang="ru-RU"/>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ru-RU" dirty="0"/>
              <a:t> </a:t>
            </a:r>
          </a:p>
        </p:txBody>
      </p:sp>
      <p:sp>
        <p:nvSpPr>
          <p:cNvPr id="44" name="Заголовок 43">
            <a:extLst>
              <a:ext uri="{FF2B5EF4-FFF2-40B4-BE49-F238E27FC236}">
                <a16:creationId xmlns:a16="http://schemas.microsoft.com/office/drawing/2014/main" xmlns="" id="{363E3A83-463F-40E0-ACEF-41607766A392}"/>
              </a:ext>
            </a:extLst>
          </p:cNvPr>
          <p:cNvSpPr txBox="1">
            <a:spLocks noGrp="1"/>
          </p:cNvSpPr>
          <p:nvPr>
            <p:ph type="title"/>
          </p:nvPr>
        </p:nvSpPr>
        <p:spPr>
          <a:xfrm>
            <a:off x="426521" y="169361"/>
            <a:ext cx="10515600" cy="424732"/>
          </a:xfrm>
          <a:prstGeom prst="rect">
            <a:avLst/>
          </a:prstGeom>
          <a:noFill/>
        </p:spPr>
        <p:txBody>
          <a:bodyPr wrap="square" lIns="0" rtlCol="0">
            <a:spAutoFit/>
          </a:bodyPr>
          <a:lstStyle/>
          <a:p>
            <a:r>
              <a:rPr lang="ru-RU" sz="2400" dirty="0">
                <a:solidFill>
                  <a:schemeClr val="accent1">
                    <a:lumMod val="50000"/>
                  </a:schemeClr>
                </a:solidFill>
                <a:latin typeface="PT Sans Narrow" panose="020B0506020203020204" pitchFamily="34" charset="-52"/>
              </a:rPr>
              <a:t>Статус реализации проекта</a:t>
            </a:r>
            <a:endParaRPr lang="ru-RU" sz="2400" dirty="0">
              <a:solidFill>
                <a:schemeClr val="accent1">
                  <a:lumMod val="50000"/>
                </a:schemeClr>
              </a:solidFill>
              <a:highlight>
                <a:srgbClr val="FFFF00"/>
              </a:highlight>
              <a:latin typeface="PT Sans Narrow" panose="020B0506020203020204" pitchFamily="34" charset="-52"/>
            </a:endParaRPr>
          </a:p>
        </p:txBody>
      </p:sp>
      <p:sp>
        <p:nvSpPr>
          <p:cNvPr id="26" name="Заголовок 43">
            <a:extLst>
              <a:ext uri="{FF2B5EF4-FFF2-40B4-BE49-F238E27FC236}">
                <a16:creationId xmlns:a16="http://schemas.microsoft.com/office/drawing/2014/main" xmlns="" id="{001BD9E1-63CB-40E6-A8F6-82D0117ECB7B}"/>
              </a:ext>
            </a:extLst>
          </p:cNvPr>
          <p:cNvSpPr txBox="1">
            <a:spLocks/>
          </p:cNvSpPr>
          <p:nvPr/>
        </p:nvSpPr>
        <p:spPr>
          <a:xfrm>
            <a:off x="426521" y="885188"/>
            <a:ext cx="11432970" cy="480131"/>
          </a:xfrm>
          <a:prstGeom prst="rect">
            <a:avLst/>
          </a:prstGeom>
          <a:noFill/>
        </p:spPr>
        <p:txBody>
          <a:bodyPr vert="horz" wrap="square" lIns="0" tIns="45720" rIns="91440" bIns="45720" rtlCol="0" anchor="ctr">
            <a:spAutoFit/>
          </a:bodyPr>
          <a:lstStyle>
            <a:lvl1pPr algn="l" defTabSz="914400" rtl="0" eaLnBrk="1" latinLnBrk="0" hangingPunct="1">
              <a:lnSpc>
                <a:spcPct val="90000"/>
              </a:lnSpc>
              <a:spcBef>
                <a:spcPct val="0"/>
              </a:spcBef>
              <a:buNone/>
              <a:defRPr sz="3000" kern="1200">
                <a:solidFill>
                  <a:srgbClr val="2F454F"/>
                </a:solidFill>
                <a:latin typeface="Tahoma" panose="020B0604030504040204" pitchFamily="34" charset="0"/>
                <a:ea typeface="Tahoma" panose="020B0604030504040204" pitchFamily="34" charset="0"/>
                <a:cs typeface="Tahoma" panose="020B0604030504040204" pitchFamily="34" charset="0"/>
              </a:defRPr>
            </a:lvl1pPr>
          </a:lstStyle>
          <a:p>
            <a:r>
              <a:rPr lang="ru-RU" sz="1400" dirty="0">
                <a:solidFill>
                  <a:schemeClr val="accent1">
                    <a:lumMod val="50000"/>
                  </a:schemeClr>
                </a:solidFill>
                <a:latin typeface="Times New Roman" panose="02020603050405020304" pitchFamily="18" charset="0"/>
                <a:cs typeface="Times New Roman" panose="02020603050405020304" pitchFamily="18" charset="0"/>
              </a:rPr>
              <a:t>На текущий момент разработана, утверждена и прошла экспертизу ПСД Проекта, но требует корректировки, </a:t>
            </a:r>
            <a:r>
              <a:rPr lang="ru-RU" sz="1400" b="1" u="sng" dirty="0">
                <a:solidFill>
                  <a:schemeClr val="accent1">
                    <a:lumMod val="50000"/>
                  </a:schemeClr>
                </a:solidFill>
                <a:latin typeface="Times New Roman" panose="02020603050405020304" pitchFamily="18" charset="0"/>
                <a:cs typeface="Times New Roman" panose="02020603050405020304" pitchFamily="18" charset="0"/>
              </a:rPr>
              <a:t>так как стоимость проекта оценена не верно</a:t>
            </a:r>
          </a:p>
        </p:txBody>
      </p:sp>
      <p:sp>
        <p:nvSpPr>
          <p:cNvPr id="3" name="TextBox 2">
            <a:extLst>
              <a:ext uri="{FF2B5EF4-FFF2-40B4-BE49-F238E27FC236}">
                <a16:creationId xmlns:a16="http://schemas.microsoft.com/office/drawing/2014/main" xmlns="" id="{3C12B1F2-4016-498C-963D-A4AA2FAF32EE}"/>
              </a:ext>
            </a:extLst>
          </p:cNvPr>
          <p:cNvSpPr txBox="1"/>
          <p:nvPr/>
        </p:nvSpPr>
        <p:spPr>
          <a:xfrm>
            <a:off x="426521" y="1656414"/>
            <a:ext cx="6973454" cy="3693319"/>
          </a:xfrm>
          <a:prstGeom prst="rect">
            <a:avLst/>
          </a:prstGeom>
          <a:noFill/>
        </p:spPr>
        <p:txBody>
          <a:bodyPr wrap="square" rtlCol="0">
            <a:spAutoFit/>
          </a:bodyPr>
          <a:lstStyle/>
          <a:p>
            <a:pPr algn="just"/>
            <a:r>
              <a:rPr lang="ru-RU" dirty="0">
                <a:latin typeface="Times New Roman" panose="02020603050405020304" pitchFamily="18" charset="0"/>
                <a:cs typeface="Times New Roman" panose="02020603050405020304" pitchFamily="18" charset="0"/>
              </a:rPr>
              <a:t>	По технической части объекта: «Строительство детской областной клинической больницы в г. Твери» получено положительное заключение государственной экспертизы 06 февраля 2019 года № 69-1-1-3-002240-2019, по сметной части получено положительное заключение государственной экспертизы от 08 мая 2019 года № 00530-19/ГГЭ-14657/07-01, общая стоимость объекта строительства в ценах I квартала 2019 с НДС составила 5 492 377,95 тыс. руб., однако в процессе анализа проектно-сметной документации, был выявлен дефицит денежных средств порядка </a:t>
            </a:r>
            <a:r>
              <a:rPr lang="en-US" dirty="0" smtClean="0">
                <a:latin typeface="Times New Roman" panose="02020603050405020304" pitchFamily="18" charset="0"/>
                <a:cs typeface="Times New Roman" panose="02020603050405020304" pitchFamily="18" charset="0"/>
              </a:rPr>
              <a:t>                 </a:t>
            </a:r>
            <a:r>
              <a:rPr lang="ru-RU" b="1" dirty="0" smtClean="0">
                <a:latin typeface="Times New Roman" panose="02020603050405020304" pitchFamily="18" charset="0"/>
                <a:cs typeface="Times New Roman" panose="02020603050405020304" pitchFamily="18" charset="0"/>
              </a:rPr>
              <a:t>2 </a:t>
            </a:r>
            <a:r>
              <a:rPr lang="ru-RU" b="1" dirty="0">
                <a:latin typeface="Times New Roman" panose="02020603050405020304" pitchFamily="18" charset="0"/>
                <a:cs typeface="Times New Roman" panose="02020603050405020304" pitchFamily="18" charset="0"/>
              </a:rPr>
              <a:t>млрд. руб., </a:t>
            </a:r>
            <a:r>
              <a:rPr lang="ru-RU" dirty="0">
                <a:latin typeface="Times New Roman" panose="02020603050405020304" pitchFamily="18" charset="0"/>
                <a:cs typeface="Times New Roman" panose="02020603050405020304" pitchFamily="18" charset="0"/>
              </a:rPr>
              <a:t>не включенный в сводный сметный расчет и не позволяющий в дальнейшем осуществить строительство и ввод объекта в эксплуатацию в полном объеме </a:t>
            </a:r>
          </a:p>
          <a:p>
            <a:endParaRPr lang="ru-RU" dirty="0"/>
          </a:p>
        </p:txBody>
      </p:sp>
      <p:pic>
        <p:nvPicPr>
          <p:cNvPr id="8" name="Рисунок 7">
            <a:extLst>
              <a:ext uri="{FF2B5EF4-FFF2-40B4-BE49-F238E27FC236}">
                <a16:creationId xmlns:a16="http://schemas.microsoft.com/office/drawing/2014/main" xmlns="" id="{35A3489A-B32C-44B8-97BB-CF2A4A3BD05C}"/>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01526" y="1992999"/>
            <a:ext cx="4138183" cy="2320383"/>
          </a:xfrm>
          <a:prstGeom prst="rect">
            <a:avLst/>
          </a:prstGeom>
          <a:noFill/>
        </p:spPr>
      </p:pic>
    </p:spTree>
    <p:extLst>
      <p:ext uri="{BB962C8B-B14F-4D97-AF65-F5344CB8AC3E}">
        <p14:creationId xmlns:p14="http://schemas.microsoft.com/office/powerpoint/2010/main" val="1124412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a:xfrm>
            <a:off x="8787379" y="6111148"/>
            <a:ext cx="2743200" cy="365125"/>
          </a:xfrm>
        </p:spPr>
        <p:txBody>
          <a:bodyPr/>
          <a:lstStyle/>
          <a:p>
            <a:fld id="{62E21156-095B-496A-BAB7-1B65ABED130B}" type="slidenum">
              <a:rPr lang="ru-RU" smtClean="0"/>
              <a:t>5</a:t>
            </a:fld>
            <a:endParaRPr lang="ru-RU"/>
          </a:p>
        </p:txBody>
      </p:sp>
      <p:sp>
        <p:nvSpPr>
          <p:cNvPr id="5" name="Нижний колонтитул 23">
            <a:extLst>
              <a:ext uri="{FF2B5EF4-FFF2-40B4-BE49-F238E27FC236}">
                <a16:creationId xmlns:a16="http://schemas.microsoft.com/office/drawing/2014/main" xmlns="" id="{BA6B7723-6A11-4BE7-A851-5F7BEB1A30C7}"/>
              </a:ext>
            </a:extLst>
          </p:cNvPr>
          <p:cNvSpPr txBox="1">
            <a:spLocks/>
          </p:cNvSpPr>
          <p:nvPr/>
        </p:nvSpPr>
        <p:spPr>
          <a:xfrm>
            <a:off x="1026884" y="113732"/>
            <a:ext cx="5704115" cy="365125"/>
          </a:xfrm>
          <a:prstGeom prst="rect">
            <a:avLst/>
          </a:prstGeom>
        </p:spPr>
        <p:txBody>
          <a:bodyPr vert="horz" lIns="91440" tIns="45720" rIns="91440" bIns="45720" rtlCol="0" anchor="ctr"/>
          <a:lstStyle>
            <a:defPPr>
              <a:defRPr lang="ru-RU"/>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ru-RU" dirty="0"/>
              <a:t> </a:t>
            </a:r>
          </a:p>
        </p:txBody>
      </p:sp>
      <p:sp>
        <p:nvSpPr>
          <p:cNvPr id="44" name="Заголовок 43">
            <a:extLst>
              <a:ext uri="{FF2B5EF4-FFF2-40B4-BE49-F238E27FC236}">
                <a16:creationId xmlns:a16="http://schemas.microsoft.com/office/drawing/2014/main" xmlns="" id="{363E3A83-463F-40E0-ACEF-41607766A392}"/>
              </a:ext>
            </a:extLst>
          </p:cNvPr>
          <p:cNvSpPr txBox="1">
            <a:spLocks noGrp="1"/>
          </p:cNvSpPr>
          <p:nvPr>
            <p:ph type="title"/>
          </p:nvPr>
        </p:nvSpPr>
        <p:spPr>
          <a:xfrm>
            <a:off x="426521" y="169361"/>
            <a:ext cx="10515600" cy="424732"/>
          </a:xfrm>
          <a:prstGeom prst="rect">
            <a:avLst/>
          </a:prstGeom>
          <a:noFill/>
        </p:spPr>
        <p:txBody>
          <a:bodyPr wrap="square" lIns="0" rtlCol="0">
            <a:spAutoFit/>
          </a:bodyPr>
          <a:lstStyle/>
          <a:p>
            <a:r>
              <a:rPr lang="ru-RU" sz="2400" dirty="0">
                <a:solidFill>
                  <a:schemeClr val="accent1">
                    <a:lumMod val="50000"/>
                  </a:schemeClr>
                </a:solidFill>
                <a:latin typeface="PT Sans Narrow" panose="020B0506020203020204" pitchFamily="34" charset="-52"/>
              </a:rPr>
              <a:t>Инвестиционная стадия Проекта</a:t>
            </a:r>
          </a:p>
        </p:txBody>
      </p:sp>
      <p:sp>
        <p:nvSpPr>
          <p:cNvPr id="26" name="Заголовок 43">
            <a:extLst>
              <a:ext uri="{FF2B5EF4-FFF2-40B4-BE49-F238E27FC236}">
                <a16:creationId xmlns:a16="http://schemas.microsoft.com/office/drawing/2014/main" xmlns="" id="{001BD9E1-63CB-40E6-A8F6-82D0117ECB7B}"/>
              </a:ext>
            </a:extLst>
          </p:cNvPr>
          <p:cNvSpPr txBox="1">
            <a:spLocks/>
          </p:cNvSpPr>
          <p:nvPr/>
        </p:nvSpPr>
        <p:spPr>
          <a:xfrm>
            <a:off x="426521" y="982137"/>
            <a:ext cx="11432970" cy="286232"/>
          </a:xfrm>
          <a:prstGeom prst="rect">
            <a:avLst/>
          </a:prstGeom>
          <a:noFill/>
        </p:spPr>
        <p:txBody>
          <a:bodyPr vert="horz" wrap="square" lIns="0" tIns="45720" rIns="91440" bIns="45720" rtlCol="0" anchor="ctr">
            <a:spAutoFit/>
          </a:bodyPr>
          <a:lstStyle>
            <a:lvl1pPr algn="l" defTabSz="914400" rtl="0" eaLnBrk="1" latinLnBrk="0" hangingPunct="1">
              <a:lnSpc>
                <a:spcPct val="90000"/>
              </a:lnSpc>
              <a:spcBef>
                <a:spcPct val="0"/>
              </a:spcBef>
              <a:buNone/>
              <a:defRPr sz="3000" kern="1200">
                <a:solidFill>
                  <a:srgbClr val="2F454F"/>
                </a:solidFill>
                <a:latin typeface="Tahoma" panose="020B0604030504040204" pitchFamily="34" charset="0"/>
                <a:ea typeface="Tahoma" panose="020B0604030504040204" pitchFamily="34" charset="0"/>
                <a:cs typeface="Tahoma" panose="020B0604030504040204" pitchFamily="34" charset="0"/>
              </a:defRPr>
            </a:lvl1pPr>
          </a:lstStyle>
          <a:p>
            <a:r>
              <a:rPr lang="ru-RU" sz="1400" dirty="0">
                <a:solidFill>
                  <a:schemeClr val="accent1">
                    <a:lumMod val="50000"/>
                  </a:schemeClr>
                </a:solidFill>
                <a:latin typeface="Times New Roman" panose="02020603050405020304" pitchFamily="18" charset="0"/>
                <a:cs typeface="Times New Roman" panose="02020603050405020304" pitchFamily="18" charset="0"/>
              </a:rPr>
              <a:t>Больница будет построена за 3 года и введена в эксплуатацию</a:t>
            </a:r>
            <a:endParaRPr lang="ru-RU" sz="1400" u="sng" dirty="0">
              <a:solidFill>
                <a:schemeClr val="accent1">
                  <a:lumMod val="50000"/>
                </a:schemeClr>
              </a:solidFill>
              <a:latin typeface="Times New Roman" panose="02020603050405020304" pitchFamily="18" charset="0"/>
              <a:cs typeface="Times New Roman" panose="02020603050405020304" pitchFamily="18" charset="0"/>
            </a:endParaRPr>
          </a:p>
        </p:txBody>
      </p:sp>
      <p:graphicFrame>
        <p:nvGraphicFramePr>
          <p:cNvPr id="3" name="Таблица 2">
            <a:extLst>
              <a:ext uri="{FF2B5EF4-FFF2-40B4-BE49-F238E27FC236}">
                <a16:creationId xmlns:a16="http://schemas.microsoft.com/office/drawing/2014/main" xmlns="" id="{49FE8848-FF23-4357-969C-B1A14DF3F787}"/>
              </a:ext>
            </a:extLst>
          </p:cNvPr>
          <p:cNvGraphicFramePr>
            <a:graphicFrameLocks noGrp="1"/>
          </p:cNvGraphicFramePr>
          <p:nvPr>
            <p:extLst>
              <p:ext uri="{D42A27DB-BD31-4B8C-83A1-F6EECF244321}">
                <p14:modId xmlns:p14="http://schemas.microsoft.com/office/powerpoint/2010/main" val="4083308607"/>
              </p:ext>
            </p:extLst>
          </p:nvPr>
        </p:nvGraphicFramePr>
        <p:xfrm>
          <a:off x="1123950" y="1508079"/>
          <a:ext cx="8481867" cy="3534973"/>
        </p:xfrm>
        <a:graphic>
          <a:graphicData uri="http://schemas.openxmlformats.org/drawingml/2006/table">
            <a:tbl>
              <a:tblPr firstRow="1" firstCol="1" bandRow="1"/>
              <a:tblGrid>
                <a:gridCol w="357185">
                  <a:extLst>
                    <a:ext uri="{9D8B030D-6E8A-4147-A177-3AD203B41FA5}">
                      <a16:colId xmlns:a16="http://schemas.microsoft.com/office/drawing/2014/main" xmlns="" val="887514868"/>
                    </a:ext>
                  </a:extLst>
                </a:gridCol>
                <a:gridCol w="3685035">
                  <a:extLst>
                    <a:ext uri="{9D8B030D-6E8A-4147-A177-3AD203B41FA5}">
                      <a16:colId xmlns:a16="http://schemas.microsoft.com/office/drawing/2014/main" xmlns="" val="2476708112"/>
                    </a:ext>
                  </a:extLst>
                </a:gridCol>
                <a:gridCol w="712691">
                  <a:extLst>
                    <a:ext uri="{9D8B030D-6E8A-4147-A177-3AD203B41FA5}">
                      <a16:colId xmlns:a16="http://schemas.microsoft.com/office/drawing/2014/main" xmlns="" val="3100728554"/>
                    </a:ext>
                  </a:extLst>
                </a:gridCol>
                <a:gridCol w="270822">
                  <a:extLst>
                    <a:ext uri="{9D8B030D-6E8A-4147-A177-3AD203B41FA5}">
                      <a16:colId xmlns:a16="http://schemas.microsoft.com/office/drawing/2014/main" xmlns="" val="3295096078"/>
                    </a:ext>
                  </a:extLst>
                </a:gridCol>
                <a:gridCol w="315262">
                  <a:extLst>
                    <a:ext uri="{9D8B030D-6E8A-4147-A177-3AD203B41FA5}">
                      <a16:colId xmlns:a16="http://schemas.microsoft.com/office/drawing/2014/main" xmlns="" val="1580085449"/>
                    </a:ext>
                  </a:extLst>
                </a:gridCol>
                <a:gridCol w="322807">
                  <a:extLst>
                    <a:ext uri="{9D8B030D-6E8A-4147-A177-3AD203B41FA5}">
                      <a16:colId xmlns:a16="http://schemas.microsoft.com/office/drawing/2014/main" xmlns="" val="136274320"/>
                    </a:ext>
                  </a:extLst>
                </a:gridCol>
                <a:gridCol w="322807">
                  <a:extLst>
                    <a:ext uri="{9D8B030D-6E8A-4147-A177-3AD203B41FA5}">
                      <a16:colId xmlns:a16="http://schemas.microsoft.com/office/drawing/2014/main" xmlns="" val="1931742102"/>
                    </a:ext>
                  </a:extLst>
                </a:gridCol>
                <a:gridCol w="302684">
                  <a:extLst>
                    <a:ext uri="{9D8B030D-6E8A-4147-A177-3AD203B41FA5}">
                      <a16:colId xmlns:a16="http://schemas.microsoft.com/office/drawing/2014/main" xmlns="" val="1840991386"/>
                    </a:ext>
                  </a:extLst>
                </a:gridCol>
                <a:gridCol w="315262">
                  <a:extLst>
                    <a:ext uri="{9D8B030D-6E8A-4147-A177-3AD203B41FA5}">
                      <a16:colId xmlns:a16="http://schemas.microsoft.com/office/drawing/2014/main" xmlns="" val="4143153941"/>
                    </a:ext>
                  </a:extLst>
                </a:gridCol>
                <a:gridCol w="322807">
                  <a:extLst>
                    <a:ext uri="{9D8B030D-6E8A-4147-A177-3AD203B41FA5}">
                      <a16:colId xmlns:a16="http://schemas.microsoft.com/office/drawing/2014/main" xmlns="" val="996603783"/>
                    </a:ext>
                  </a:extLst>
                </a:gridCol>
                <a:gridCol w="322807">
                  <a:extLst>
                    <a:ext uri="{9D8B030D-6E8A-4147-A177-3AD203B41FA5}">
                      <a16:colId xmlns:a16="http://schemas.microsoft.com/office/drawing/2014/main" xmlns="" val="1619383314"/>
                    </a:ext>
                  </a:extLst>
                </a:gridCol>
                <a:gridCol w="270822">
                  <a:extLst>
                    <a:ext uri="{9D8B030D-6E8A-4147-A177-3AD203B41FA5}">
                      <a16:colId xmlns:a16="http://schemas.microsoft.com/office/drawing/2014/main" xmlns="" val="2462496919"/>
                    </a:ext>
                  </a:extLst>
                </a:gridCol>
                <a:gridCol w="315262">
                  <a:extLst>
                    <a:ext uri="{9D8B030D-6E8A-4147-A177-3AD203B41FA5}">
                      <a16:colId xmlns:a16="http://schemas.microsoft.com/office/drawing/2014/main" xmlns="" val="2651226239"/>
                    </a:ext>
                  </a:extLst>
                </a:gridCol>
                <a:gridCol w="322807">
                  <a:extLst>
                    <a:ext uri="{9D8B030D-6E8A-4147-A177-3AD203B41FA5}">
                      <a16:colId xmlns:a16="http://schemas.microsoft.com/office/drawing/2014/main" xmlns="" val="1823271027"/>
                    </a:ext>
                  </a:extLst>
                </a:gridCol>
                <a:gridCol w="322807">
                  <a:extLst>
                    <a:ext uri="{9D8B030D-6E8A-4147-A177-3AD203B41FA5}">
                      <a16:colId xmlns:a16="http://schemas.microsoft.com/office/drawing/2014/main" xmlns="" val="4151381796"/>
                    </a:ext>
                  </a:extLst>
                </a:gridCol>
              </a:tblGrid>
              <a:tr h="172845">
                <a:tc rowSpan="3">
                  <a:txBody>
                    <a:bodyPr/>
                    <a:lstStyle/>
                    <a:p>
                      <a:pPr>
                        <a:lnSpc>
                          <a:spcPct val="115000"/>
                        </a:lnSpc>
                        <a:spcAft>
                          <a:spcPts val="0"/>
                        </a:spcAft>
                      </a:pPr>
                      <a:r>
                        <a:rPr lang="ru-RU" sz="900" dirty="0">
                          <a:effectLst/>
                          <a:latin typeface="Calibri" panose="020F0502020204030204" pitchFamily="34" charset="0"/>
                          <a:ea typeface="Calibri" panose="020F0502020204030204" pitchFamily="34" charset="0"/>
                          <a:cs typeface="Times New Roman" panose="02020603050405020304" pitchFamily="18" charset="0"/>
                        </a:rPr>
                        <a:t>№ </a:t>
                      </a:r>
                      <a:r>
                        <a:rPr lang="ru-RU" sz="800" dirty="0">
                          <a:effectLst/>
                          <a:latin typeface="Calibri" panose="020F0502020204030204" pitchFamily="34" charset="0"/>
                          <a:ea typeface="Calibri" panose="020F0502020204030204" pitchFamily="34" charset="0"/>
                          <a:cs typeface="Times New Roman" panose="02020603050405020304" pitchFamily="18" charset="0"/>
                        </a:rPr>
                        <a:t>п/п</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Наименование работ</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3">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Продолжительность работ, месяц</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12">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Распределение по периодам строительства, по кварталам</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xmlns="" val="1305916411"/>
                  </a:ext>
                </a:extLst>
              </a:tr>
              <a:tr h="172845">
                <a:tc vMerge="1">
                  <a:txBody>
                    <a:bodyPr/>
                    <a:lstStyle/>
                    <a:p>
                      <a:endParaRPr lang="ru-RU"/>
                    </a:p>
                  </a:txBody>
                  <a:tcPr/>
                </a:tc>
                <a:tc vMerge="1">
                  <a:txBody>
                    <a:bodyPr/>
                    <a:lstStyle/>
                    <a:p>
                      <a:endParaRPr lang="ru-RU"/>
                    </a:p>
                  </a:txBody>
                  <a:tcPr/>
                </a:tc>
                <a:tc vMerge="1">
                  <a:txBody>
                    <a:bodyPr/>
                    <a:lstStyle/>
                    <a:p>
                      <a:endParaRPr lang="ru-RU"/>
                    </a:p>
                  </a:txBody>
                  <a:tcPr/>
                </a:tc>
                <a:tc gridSpan="4">
                  <a:txBody>
                    <a:bodyPr/>
                    <a:lstStyle/>
                    <a:p>
                      <a:pPr algn="ct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2020 год</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ru-RU"/>
                    </a:p>
                  </a:txBody>
                  <a:tcPr/>
                </a:tc>
                <a:tc hMerge="1">
                  <a:txBody>
                    <a:bodyPr/>
                    <a:lstStyle/>
                    <a:p>
                      <a:endParaRPr lang="ru-RU"/>
                    </a:p>
                  </a:txBody>
                  <a:tcPr/>
                </a:tc>
                <a:tc hMerge="1">
                  <a:txBody>
                    <a:bodyPr/>
                    <a:lstStyle/>
                    <a:p>
                      <a:endParaRPr lang="ru-RU"/>
                    </a:p>
                  </a:txBody>
                  <a:tcPr/>
                </a:tc>
                <a:tc gridSpan="4">
                  <a:txBody>
                    <a:bodyPr/>
                    <a:lstStyle/>
                    <a:p>
                      <a:pPr algn="ct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2021год</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ru-RU"/>
                    </a:p>
                  </a:txBody>
                  <a:tcPr/>
                </a:tc>
                <a:tc hMerge="1">
                  <a:txBody>
                    <a:bodyPr/>
                    <a:lstStyle/>
                    <a:p>
                      <a:endParaRPr lang="ru-RU"/>
                    </a:p>
                  </a:txBody>
                  <a:tcPr/>
                </a:tc>
                <a:tc hMerge="1">
                  <a:txBody>
                    <a:bodyPr/>
                    <a:lstStyle/>
                    <a:p>
                      <a:endParaRPr lang="ru-RU"/>
                    </a:p>
                  </a:txBody>
                  <a:tcPr/>
                </a:tc>
                <a:tc gridSpan="4">
                  <a:txBody>
                    <a:bodyPr/>
                    <a:lstStyle/>
                    <a:p>
                      <a:pPr algn="ct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2022 год</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ru-RU"/>
                    </a:p>
                  </a:txBody>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xmlns="" val="3854819148"/>
                  </a:ext>
                </a:extLst>
              </a:tr>
              <a:tr h="378072">
                <a:tc vMerge="1">
                  <a:txBody>
                    <a:bodyPr/>
                    <a:lstStyle/>
                    <a:p>
                      <a:endParaRPr lang="ru-RU"/>
                    </a:p>
                  </a:txBody>
                  <a:tcPr/>
                </a:tc>
                <a:tc vMerge="1">
                  <a:txBody>
                    <a:bodyPr/>
                    <a:lstStyle/>
                    <a:p>
                      <a:endParaRPr lang="ru-RU"/>
                    </a:p>
                  </a:txBody>
                  <a:tcPr/>
                </a:tc>
                <a:tc vMerge="1">
                  <a:txBody>
                    <a:bodyPr/>
                    <a:lstStyle/>
                    <a:p>
                      <a:endParaRPr lang="ru-RU"/>
                    </a:p>
                  </a:txBody>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II</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III</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IV</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II</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III</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IV</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II</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III</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US" sz="800">
                          <a:effectLst/>
                          <a:latin typeface="Times New Roman" panose="02020603050405020304" pitchFamily="18" charset="0"/>
                          <a:ea typeface="Calibri" panose="020F0502020204030204" pitchFamily="34" charset="0"/>
                          <a:cs typeface="Times New Roman" panose="02020603050405020304" pitchFamily="18" charset="0"/>
                        </a:rPr>
                        <a:t>IV</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3493908805"/>
                  </a:ext>
                </a:extLst>
              </a:tr>
              <a:tr h="172845">
                <a:tc gridSpan="15">
                  <a:txBody>
                    <a:bodyPr/>
                    <a:lstStyle/>
                    <a:p>
                      <a:pPr algn="ct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Подготовительный период</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xmlns="" val="254532072"/>
                  </a:ext>
                </a:extLst>
              </a:tr>
              <a:tr h="907401">
                <a:tc>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1</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Расчистка территории, геодезические работы, установка временного ограждения, размещение временных зданий и сооружений, монтаж мойки колёс, прокладка временных сетей, устройство освещения стройплощадки, площадок складирования</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dirty="0">
                          <a:effectLst/>
                          <a:latin typeface="Calibri" panose="020F0502020204030204" pitchFamily="34" charset="0"/>
                          <a:ea typeface="Calibri" panose="020F0502020204030204" pitchFamily="34" charset="0"/>
                          <a:cs typeface="Times New Roman" panose="02020603050405020304" pitchFamily="18" charset="0"/>
                        </a:rPr>
                        <a:t> </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dirty="0">
                          <a:effectLst/>
                          <a:latin typeface="Calibri" panose="020F0502020204030204" pitchFamily="34" charset="0"/>
                          <a:ea typeface="Calibri" panose="020F0502020204030204" pitchFamily="34" charset="0"/>
                          <a:cs typeface="Times New Roman" panose="02020603050405020304" pitchFamily="18" charset="0"/>
                        </a:rPr>
                        <a:t> </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3079090570"/>
                  </a:ext>
                </a:extLst>
              </a:tr>
              <a:tr h="172845">
                <a:tc gridSpan="15">
                  <a:txBody>
                    <a:bodyPr/>
                    <a:lstStyle/>
                    <a:p>
                      <a:pPr algn="ct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Основной период</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xmlns="" val="2635916441"/>
                  </a:ext>
                </a:extLst>
              </a:tr>
              <a:tr h="356484">
                <a:tc>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2</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Земляные работы, устройство свайного основания, строительство подземной части здания</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dirty="0">
                          <a:effectLst/>
                          <a:latin typeface="Calibri" panose="020F0502020204030204" pitchFamily="34" charset="0"/>
                          <a:ea typeface="Calibri" panose="020F0502020204030204" pitchFamily="34" charset="0"/>
                          <a:cs typeface="Times New Roman" panose="02020603050405020304" pitchFamily="18" charset="0"/>
                        </a:rPr>
                        <a:t> </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2426926450"/>
                  </a:ext>
                </a:extLst>
              </a:tr>
              <a:tr h="211288">
                <a:tc>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3</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Строительство надземной части здания</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dirty="0">
                          <a:effectLst/>
                          <a:latin typeface="Calibri" panose="020F0502020204030204" pitchFamily="34" charset="0"/>
                          <a:ea typeface="Calibri" panose="020F0502020204030204" pitchFamily="34" charset="0"/>
                          <a:cs typeface="Times New Roman" panose="02020603050405020304" pitchFamily="18" charset="0"/>
                        </a:rPr>
                        <a:t> </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50486003"/>
                  </a:ext>
                </a:extLst>
              </a:tr>
              <a:tr h="211288">
                <a:tc>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4</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Отделочные работы</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4148331073"/>
                  </a:ext>
                </a:extLst>
              </a:tr>
              <a:tr h="211288">
                <a:tc>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5</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ru-RU" sz="900" dirty="0">
                          <a:effectLst/>
                          <a:latin typeface="Calibri" panose="020F0502020204030204" pitchFamily="34" charset="0"/>
                          <a:ea typeface="Calibri" panose="020F0502020204030204" pitchFamily="34" charset="0"/>
                          <a:cs typeface="Times New Roman" panose="02020603050405020304" pitchFamily="18" charset="0"/>
                        </a:rPr>
                        <a:t>Прокладка инженерных коммуникаций</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dirty="0">
                          <a:effectLst/>
                          <a:latin typeface="Calibri" panose="020F0502020204030204" pitchFamily="34" charset="0"/>
                          <a:ea typeface="Calibri" panose="020F0502020204030204" pitchFamily="34" charset="0"/>
                          <a:cs typeface="Times New Roman" panose="02020603050405020304" pitchFamily="18" charset="0"/>
                        </a:rPr>
                        <a:t> </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3972932583"/>
                  </a:ext>
                </a:extLst>
              </a:tr>
              <a:tr h="211288">
                <a:tc>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6</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ru-RU" sz="900" dirty="0" smtClean="0">
                          <a:effectLst/>
                          <a:latin typeface="Calibri" panose="020F0502020204030204" pitchFamily="34" charset="0"/>
                          <a:ea typeface="Calibri" panose="020F0502020204030204" pitchFamily="34" charset="0"/>
                          <a:cs typeface="Times New Roman" panose="02020603050405020304" pitchFamily="18" charset="0"/>
                        </a:rPr>
                        <a:t>Чистовая отделка и</a:t>
                      </a:r>
                      <a:r>
                        <a:rPr lang="ru-RU" sz="900" baseline="0" dirty="0" smtClean="0">
                          <a:effectLst/>
                          <a:latin typeface="Calibri" panose="020F0502020204030204" pitchFamily="34" charset="0"/>
                          <a:ea typeface="Calibri" panose="020F0502020204030204" pitchFamily="34" charset="0"/>
                          <a:cs typeface="Times New Roman" panose="02020603050405020304" pitchFamily="18" charset="0"/>
                        </a:rPr>
                        <a:t> благоустройство территории</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dirty="0">
                          <a:effectLst/>
                          <a:latin typeface="Calibri" panose="020F0502020204030204" pitchFamily="34" charset="0"/>
                          <a:ea typeface="Calibri" panose="020F0502020204030204" pitchFamily="34" charset="0"/>
                          <a:cs typeface="Times New Roman" panose="02020603050405020304" pitchFamily="18" charset="0"/>
                        </a:rPr>
                        <a:t> </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3232219984"/>
                  </a:ext>
                </a:extLst>
              </a:tr>
              <a:tr h="356484">
                <a:tc>
                  <a:txBody>
                    <a:bodyPr/>
                    <a:lstStyle/>
                    <a:p>
                      <a:pPr>
                        <a:lnSpc>
                          <a:spcPct val="115000"/>
                        </a:lnSpc>
                        <a:spcAft>
                          <a:spcPts val="0"/>
                        </a:spcAft>
                      </a:pPr>
                      <a:r>
                        <a:rPr lang="ru-RU" sz="900">
                          <a:effectLst/>
                          <a:latin typeface="Calibri" panose="020F0502020204030204" pitchFamily="34" charset="0"/>
                          <a:ea typeface="Calibri" panose="020F0502020204030204" pitchFamily="34" charset="0"/>
                          <a:cs typeface="Times New Roman" panose="02020603050405020304" pitchFamily="18" charset="0"/>
                        </a:rPr>
                        <a:t>7</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15000"/>
                        </a:lnSpc>
                        <a:spcAft>
                          <a:spcPts val="0"/>
                        </a:spcAft>
                      </a:pPr>
                      <a:r>
                        <a:rPr lang="ru-RU" sz="900" dirty="0" smtClean="0">
                          <a:effectLst/>
                          <a:latin typeface="Calibri" panose="020F0502020204030204" pitchFamily="34" charset="0"/>
                          <a:ea typeface="Calibri" panose="020F0502020204030204" pitchFamily="34" charset="0"/>
                          <a:cs typeface="Times New Roman" panose="02020603050405020304" pitchFamily="18" charset="0"/>
                        </a:rPr>
                        <a:t>Монтаж медицинского оборудования</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dirty="0">
                          <a:effectLst/>
                          <a:latin typeface="Calibri" panose="020F0502020204030204" pitchFamily="34" charset="0"/>
                          <a:ea typeface="Calibri" panose="020F0502020204030204" pitchFamily="34" charset="0"/>
                          <a:cs typeface="Times New Roman" panose="02020603050405020304" pitchFamily="18" charset="0"/>
                        </a:rPr>
                        <a:t> </a:t>
                      </a: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ru-RU" sz="1100" b="1">
                          <a:effectLst/>
                          <a:latin typeface="Calibri" panose="020F0502020204030204" pitchFamily="34" charset="0"/>
                          <a:ea typeface="Calibri" panose="020F0502020204030204" pitchFamily="34" charset="0"/>
                          <a:cs typeface="Times New Roman" panose="02020603050405020304" pitchFamily="18" charset="0"/>
                        </a:rPr>
                        <a:t> </a:t>
                      </a:r>
                      <a:endParaRPr lang="ru-RU"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endParaRPr lang="ru-RU"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3367654478"/>
                  </a:ext>
                </a:extLst>
              </a:tr>
            </a:tbl>
          </a:graphicData>
        </a:graphic>
      </p:graphicFrame>
      <p:cxnSp>
        <p:nvCxnSpPr>
          <p:cNvPr id="15" name="Прямая соединительная линия 14">
            <a:extLst>
              <a:ext uri="{FF2B5EF4-FFF2-40B4-BE49-F238E27FC236}">
                <a16:creationId xmlns:a16="http://schemas.microsoft.com/office/drawing/2014/main" xmlns="" id="{1A32775D-DE11-49A3-A734-C6FBC3A8ABB0}"/>
              </a:ext>
            </a:extLst>
          </p:cNvPr>
          <p:cNvCxnSpPr>
            <a:cxnSpLocks/>
          </p:cNvCxnSpPr>
          <p:nvPr/>
        </p:nvCxnSpPr>
        <p:spPr>
          <a:xfrm>
            <a:off x="5537201" y="8990252"/>
            <a:ext cx="20551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Прямая соединительная линия 15">
            <a:extLst>
              <a:ext uri="{FF2B5EF4-FFF2-40B4-BE49-F238E27FC236}">
                <a16:creationId xmlns:a16="http://schemas.microsoft.com/office/drawing/2014/main" xmlns="" id="{32A58E82-8584-4292-839E-F84A039E5513}"/>
              </a:ext>
            </a:extLst>
          </p:cNvPr>
          <p:cNvCxnSpPr>
            <a:cxnSpLocks/>
          </p:cNvCxnSpPr>
          <p:nvPr/>
        </p:nvCxnSpPr>
        <p:spPr>
          <a:xfrm>
            <a:off x="5711826" y="9730027"/>
            <a:ext cx="644569"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Прямая соединительная линия 16">
            <a:extLst>
              <a:ext uri="{FF2B5EF4-FFF2-40B4-BE49-F238E27FC236}">
                <a16:creationId xmlns:a16="http://schemas.microsoft.com/office/drawing/2014/main" xmlns="" id="{D773C2EC-00E3-4009-9070-34FE810BF7D9}"/>
              </a:ext>
            </a:extLst>
          </p:cNvPr>
          <p:cNvCxnSpPr>
            <a:cxnSpLocks/>
          </p:cNvCxnSpPr>
          <p:nvPr/>
        </p:nvCxnSpPr>
        <p:spPr>
          <a:xfrm>
            <a:off x="6261101" y="9944340"/>
            <a:ext cx="140310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Прямая соединительная линия 17">
            <a:extLst>
              <a:ext uri="{FF2B5EF4-FFF2-40B4-BE49-F238E27FC236}">
                <a16:creationId xmlns:a16="http://schemas.microsoft.com/office/drawing/2014/main" xmlns="" id="{22C5E0A9-2D6D-4D3B-8270-5DBA9E83B890}"/>
              </a:ext>
            </a:extLst>
          </p:cNvPr>
          <p:cNvCxnSpPr>
            <a:cxnSpLocks/>
          </p:cNvCxnSpPr>
          <p:nvPr/>
        </p:nvCxnSpPr>
        <p:spPr>
          <a:xfrm>
            <a:off x="7165976" y="10111027"/>
            <a:ext cx="468948"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Прямая соединительная линия 18">
            <a:extLst>
              <a:ext uri="{FF2B5EF4-FFF2-40B4-BE49-F238E27FC236}">
                <a16:creationId xmlns:a16="http://schemas.microsoft.com/office/drawing/2014/main" xmlns="" id="{73D132B6-09EE-4840-B9BE-97D79C48A313}"/>
              </a:ext>
            </a:extLst>
          </p:cNvPr>
          <p:cNvCxnSpPr>
            <a:cxnSpLocks/>
          </p:cNvCxnSpPr>
          <p:nvPr/>
        </p:nvCxnSpPr>
        <p:spPr>
          <a:xfrm>
            <a:off x="7453314" y="10303115"/>
            <a:ext cx="392346"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Прямая соединительная линия 19">
            <a:extLst>
              <a:ext uri="{FF2B5EF4-FFF2-40B4-BE49-F238E27FC236}">
                <a16:creationId xmlns:a16="http://schemas.microsoft.com/office/drawing/2014/main" xmlns="" id="{CE3794FC-C4E2-4FBE-926C-2786B3102637}"/>
              </a:ext>
            </a:extLst>
          </p:cNvPr>
          <p:cNvCxnSpPr>
            <a:cxnSpLocks/>
          </p:cNvCxnSpPr>
          <p:nvPr/>
        </p:nvCxnSpPr>
        <p:spPr>
          <a:xfrm>
            <a:off x="7564439" y="10469802"/>
            <a:ext cx="523128"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Прямая соединительная линия 20">
            <a:extLst>
              <a:ext uri="{FF2B5EF4-FFF2-40B4-BE49-F238E27FC236}">
                <a16:creationId xmlns:a16="http://schemas.microsoft.com/office/drawing/2014/main" xmlns="" id="{BEA73F14-A64F-453A-BF71-59C1159FB92A}"/>
              </a:ext>
            </a:extLst>
          </p:cNvPr>
          <p:cNvCxnSpPr>
            <a:cxnSpLocks/>
          </p:cNvCxnSpPr>
          <p:nvPr/>
        </p:nvCxnSpPr>
        <p:spPr>
          <a:xfrm>
            <a:off x="7907339" y="10692052"/>
            <a:ext cx="27090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5" name="Прямоугольник 34">
            <a:extLst>
              <a:ext uri="{FF2B5EF4-FFF2-40B4-BE49-F238E27FC236}">
                <a16:creationId xmlns:a16="http://schemas.microsoft.com/office/drawing/2014/main" xmlns="" id="{3272D14B-21DA-4112-BFBF-FB430484D863}"/>
              </a:ext>
            </a:extLst>
          </p:cNvPr>
          <p:cNvSpPr/>
          <p:nvPr/>
        </p:nvSpPr>
        <p:spPr>
          <a:xfrm>
            <a:off x="5902035" y="2739239"/>
            <a:ext cx="240146" cy="1477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Прямоугольник 36">
            <a:extLst>
              <a:ext uri="{FF2B5EF4-FFF2-40B4-BE49-F238E27FC236}">
                <a16:creationId xmlns:a16="http://schemas.microsoft.com/office/drawing/2014/main" xmlns="" id="{CD19E875-396F-41C1-9EDA-54CA2E319C58}"/>
              </a:ext>
            </a:extLst>
          </p:cNvPr>
          <p:cNvSpPr/>
          <p:nvPr/>
        </p:nvSpPr>
        <p:spPr>
          <a:xfrm>
            <a:off x="6143006" y="3654951"/>
            <a:ext cx="811976" cy="738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8" name="Прямоугольник 37">
            <a:extLst>
              <a:ext uri="{FF2B5EF4-FFF2-40B4-BE49-F238E27FC236}">
                <a16:creationId xmlns:a16="http://schemas.microsoft.com/office/drawing/2014/main" xmlns="" id="{3E980F11-1D4F-416D-8BBB-9E7F429F8A41}"/>
              </a:ext>
            </a:extLst>
          </p:cNvPr>
          <p:cNvSpPr/>
          <p:nvPr/>
        </p:nvSpPr>
        <p:spPr>
          <a:xfrm>
            <a:off x="6467912" y="3890596"/>
            <a:ext cx="2184519" cy="1051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9" name="Прямоугольник 38">
            <a:extLst>
              <a:ext uri="{FF2B5EF4-FFF2-40B4-BE49-F238E27FC236}">
                <a16:creationId xmlns:a16="http://schemas.microsoft.com/office/drawing/2014/main" xmlns="" id="{6484F0B4-B055-4D26-BA40-165532B8C3F1}"/>
              </a:ext>
            </a:extLst>
          </p:cNvPr>
          <p:cNvSpPr/>
          <p:nvPr/>
        </p:nvSpPr>
        <p:spPr>
          <a:xfrm>
            <a:off x="8178244" y="4147962"/>
            <a:ext cx="609135" cy="700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0" name="Прямоугольник 39">
            <a:extLst>
              <a:ext uri="{FF2B5EF4-FFF2-40B4-BE49-F238E27FC236}">
                <a16:creationId xmlns:a16="http://schemas.microsoft.com/office/drawing/2014/main" xmlns="" id="{EFE6D2F8-103A-44B8-95D9-3611011EDCE7}"/>
              </a:ext>
            </a:extLst>
          </p:cNvPr>
          <p:cNvSpPr/>
          <p:nvPr/>
        </p:nvSpPr>
        <p:spPr>
          <a:xfrm>
            <a:off x="6811861" y="4359419"/>
            <a:ext cx="2304430" cy="799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1" name="Прямоугольник 40">
            <a:extLst>
              <a:ext uri="{FF2B5EF4-FFF2-40B4-BE49-F238E27FC236}">
                <a16:creationId xmlns:a16="http://schemas.microsoft.com/office/drawing/2014/main" xmlns="" id="{55159473-2042-491D-AEDC-D11F310647AC}"/>
              </a:ext>
            </a:extLst>
          </p:cNvPr>
          <p:cNvSpPr/>
          <p:nvPr/>
        </p:nvSpPr>
        <p:spPr>
          <a:xfrm>
            <a:off x="8355436" y="4528159"/>
            <a:ext cx="1019472"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2" name="Прямоугольник 41">
            <a:extLst>
              <a:ext uri="{FF2B5EF4-FFF2-40B4-BE49-F238E27FC236}">
                <a16:creationId xmlns:a16="http://schemas.microsoft.com/office/drawing/2014/main" xmlns="" id="{03853839-3CDD-44CC-91F3-40BE59311A7F}"/>
              </a:ext>
            </a:extLst>
          </p:cNvPr>
          <p:cNvSpPr/>
          <p:nvPr/>
        </p:nvSpPr>
        <p:spPr>
          <a:xfrm>
            <a:off x="8951053" y="4777346"/>
            <a:ext cx="654764" cy="1217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417606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a:xfrm>
            <a:off x="8787379" y="6111148"/>
            <a:ext cx="2743200" cy="365125"/>
          </a:xfrm>
        </p:spPr>
        <p:txBody>
          <a:bodyPr/>
          <a:lstStyle/>
          <a:p>
            <a:fld id="{62E21156-095B-496A-BAB7-1B65ABED130B}" type="slidenum">
              <a:rPr lang="ru-RU" smtClean="0"/>
              <a:t>6</a:t>
            </a:fld>
            <a:endParaRPr lang="ru-RU"/>
          </a:p>
        </p:txBody>
      </p:sp>
      <p:sp>
        <p:nvSpPr>
          <p:cNvPr id="5" name="Нижний колонтитул 23">
            <a:extLst>
              <a:ext uri="{FF2B5EF4-FFF2-40B4-BE49-F238E27FC236}">
                <a16:creationId xmlns:a16="http://schemas.microsoft.com/office/drawing/2014/main" xmlns="" id="{BA6B7723-6A11-4BE7-A851-5F7BEB1A30C7}"/>
              </a:ext>
            </a:extLst>
          </p:cNvPr>
          <p:cNvSpPr txBox="1">
            <a:spLocks/>
          </p:cNvSpPr>
          <p:nvPr/>
        </p:nvSpPr>
        <p:spPr>
          <a:xfrm>
            <a:off x="1026884" y="113732"/>
            <a:ext cx="5704115" cy="365125"/>
          </a:xfrm>
          <a:prstGeom prst="rect">
            <a:avLst/>
          </a:prstGeom>
        </p:spPr>
        <p:txBody>
          <a:bodyPr vert="horz" lIns="91440" tIns="45720" rIns="91440" bIns="45720" rtlCol="0" anchor="ctr"/>
          <a:lstStyle>
            <a:defPPr>
              <a:defRPr lang="ru-RU"/>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ru-RU" dirty="0"/>
              <a:t> </a:t>
            </a:r>
          </a:p>
        </p:txBody>
      </p:sp>
      <p:sp>
        <p:nvSpPr>
          <p:cNvPr id="44" name="Заголовок 43">
            <a:extLst>
              <a:ext uri="{FF2B5EF4-FFF2-40B4-BE49-F238E27FC236}">
                <a16:creationId xmlns:a16="http://schemas.microsoft.com/office/drawing/2014/main" xmlns="" id="{363E3A83-463F-40E0-ACEF-41607766A392}"/>
              </a:ext>
            </a:extLst>
          </p:cNvPr>
          <p:cNvSpPr txBox="1">
            <a:spLocks noGrp="1"/>
          </p:cNvSpPr>
          <p:nvPr>
            <p:ph type="title"/>
          </p:nvPr>
        </p:nvSpPr>
        <p:spPr>
          <a:xfrm>
            <a:off x="426521" y="169361"/>
            <a:ext cx="10515600" cy="424732"/>
          </a:xfrm>
          <a:prstGeom prst="rect">
            <a:avLst/>
          </a:prstGeom>
          <a:noFill/>
        </p:spPr>
        <p:txBody>
          <a:bodyPr wrap="square" lIns="0" rtlCol="0">
            <a:spAutoFit/>
          </a:bodyPr>
          <a:lstStyle/>
          <a:p>
            <a:r>
              <a:rPr lang="ru-RU" sz="2400" dirty="0">
                <a:solidFill>
                  <a:schemeClr val="accent1">
                    <a:lumMod val="50000"/>
                  </a:schemeClr>
                </a:solidFill>
                <a:latin typeface="PT Sans Narrow" panose="020B0506020203020204" pitchFamily="34" charset="-52"/>
              </a:rPr>
              <a:t>Финансирование проекта на инвестиционной стадии</a:t>
            </a:r>
          </a:p>
        </p:txBody>
      </p:sp>
      <p:sp>
        <p:nvSpPr>
          <p:cNvPr id="26" name="Заголовок 43">
            <a:extLst>
              <a:ext uri="{FF2B5EF4-FFF2-40B4-BE49-F238E27FC236}">
                <a16:creationId xmlns:a16="http://schemas.microsoft.com/office/drawing/2014/main" xmlns="" id="{001BD9E1-63CB-40E6-A8F6-82D0117ECB7B}"/>
              </a:ext>
            </a:extLst>
          </p:cNvPr>
          <p:cNvSpPr txBox="1">
            <a:spLocks/>
          </p:cNvSpPr>
          <p:nvPr/>
        </p:nvSpPr>
        <p:spPr>
          <a:xfrm>
            <a:off x="426521" y="982137"/>
            <a:ext cx="11432970" cy="286232"/>
          </a:xfrm>
          <a:prstGeom prst="rect">
            <a:avLst/>
          </a:prstGeom>
          <a:noFill/>
        </p:spPr>
        <p:txBody>
          <a:bodyPr vert="horz" wrap="square" lIns="0" tIns="45720" rIns="91440" bIns="45720" rtlCol="0" anchor="ctr">
            <a:spAutoFit/>
          </a:bodyPr>
          <a:lstStyle>
            <a:lvl1pPr algn="l" defTabSz="914400" rtl="0" eaLnBrk="1" latinLnBrk="0" hangingPunct="1">
              <a:lnSpc>
                <a:spcPct val="90000"/>
              </a:lnSpc>
              <a:spcBef>
                <a:spcPct val="0"/>
              </a:spcBef>
              <a:buNone/>
              <a:defRPr sz="3000" kern="1200">
                <a:solidFill>
                  <a:srgbClr val="2F454F"/>
                </a:solidFill>
                <a:latin typeface="Tahoma" panose="020B0604030504040204" pitchFamily="34" charset="0"/>
                <a:ea typeface="Tahoma" panose="020B0604030504040204" pitchFamily="34" charset="0"/>
                <a:cs typeface="Tahoma" panose="020B0604030504040204" pitchFamily="34" charset="0"/>
              </a:defRPr>
            </a:lvl1pPr>
          </a:lstStyle>
          <a:p>
            <a:r>
              <a:rPr lang="ru-RU" sz="1400" dirty="0">
                <a:solidFill>
                  <a:schemeClr val="accent1">
                    <a:lumMod val="50000"/>
                  </a:schemeClr>
                </a:solidFill>
                <a:latin typeface="Times New Roman" panose="02020603050405020304" pitchFamily="18" charset="0"/>
                <a:cs typeface="Times New Roman" panose="02020603050405020304" pitchFamily="18" charset="0"/>
              </a:rPr>
              <a:t>Предполагается стоимость Проекта порядка  7,7 млрд. руб.</a:t>
            </a:r>
          </a:p>
        </p:txBody>
      </p:sp>
      <p:graphicFrame>
        <p:nvGraphicFramePr>
          <p:cNvPr id="2" name="Таблица 1">
            <a:extLst>
              <a:ext uri="{FF2B5EF4-FFF2-40B4-BE49-F238E27FC236}">
                <a16:creationId xmlns:a16="http://schemas.microsoft.com/office/drawing/2014/main" xmlns="" id="{032FE32B-A998-4D1D-90D9-B33D20C1126D}"/>
              </a:ext>
            </a:extLst>
          </p:cNvPr>
          <p:cNvGraphicFramePr>
            <a:graphicFrameLocks noGrp="1"/>
          </p:cNvGraphicFramePr>
          <p:nvPr>
            <p:extLst>
              <p:ext uri="{D42A27DB-BD31-4B8C-83A1-F6EECF244321}">
                <p14:modId xmlns:p14="http://schemas.microsoft.com/office/powerpoint/2010/main" val="2060814478"/>
              </p:ext>
            </p:extLst>
          </p:nvPr>
        </p:nvGraphicFramePr>
        <p:xfrm>
          <a:off x="426521" y="1375448"/>
          <a:ext cx="6205188" cy="1156180"/>
        </p:xfrm>
        <a:graphic>
          <a:graphicData uri="http://schemas.openxmlformats.org/drawingml/2006/table">
            <a:tbl>
              <a:tblPr firstRow="1" bandRow="1">
                <a:tableStyleId>{6E25E649-3F16-4E02-A733-19D2CDBF48F0}</a:tableStyleId>
              </a:tblPr>
              <a:tblGrid>
                <a:gridCol w="4105299">
                  <a:extLst>
                    <a:ext uri="{9D8B030D-6E8A-4147-A177-3AD203B41FA5}">
                      <a16:colId xmlns:a16="http://schemas.microsoft.com/office/drawing/2014/main" xmlns="" val="2466131889"/>
                    </a:ext>
                  </a:extLst>
                </a:gridCol>
                <a:gridCol w="2099889">
                  <a:extLst>
                    <a:ext uri="{9D8B030D-6E8A-4147-A177-3AD203B41FA5}">
                      <a16:colId xmlns:a16="http://schemas.microsoft.com/office/drawing/2014/main" xmlns="" val="2438487914"/>
                    </a:ext>
                  </a:extLst>
                </a:gridCol>
              </a:tblGrid>
              <a:tr h="251241">
                <a:tc>
                  <a:txBody>
                    <a:bodyPr/>
                    <a:lstStyle/>
                    <a:p>
                      <a:r>
                        <a:rPr lang="ru-RU" sz="1200" dirty="0"/>
                        <a:t>Показатель, млн. руб. (в ценах соответствующих лет)</a:t>
                      </a:r>
                    </a:p>
                  </a:txBody>
                  <a:tcPr/>
                </a:tc>
                <a:tc>
                  <a:txBody>
                    <a:bodyPr/>
                    <a:lstStyle/>
                    <a:p>
                      <a:pPr algn="ctr"/>
                      <a:r>
                        <a:rPr lang="ru-RU" sz="1200" dirty="0"/>
                        <a:t>Значение</a:t>
                      </a:r>
                    </a:p>
                  </a:txBody>
                  <a:tcPr/>
                </a:tc>
                <a:extLst>
                  <a:ext uri="{0D108BD9-81ED-4DB2-BD59-A6C34878D82A}">
                    <a16:rowId xmlns:a16="http://schemas.microsoft.com/office/drawing/2014/main" xmlns="" val="1588433239"/>
                  </a:ext>
                </a:extLst>
              </a:tr>
              <a:tr h="251241">
                <a:tc>
                  <a:txBody>
                    <a:bodyPr/>
                    <a:lstStyle/>
                    <a:p>
                      <a:r>
                        <a:rPr lang="ru-RU" sz="1200" dirty="0"/>
                        <a:t>Капитальные затраты на здание и сооружение (СМР)</a:t>
                      </a:r>
                    </a:p>
                  </a:txBody>
                  <a:tcPr/>
                </a:tc>
                <a:tc>
                  <a:txBody>
                    <a:bodyPr/>
                    <a:lstStyle/>
                    <a:p>
                      <a:pPr algn="ctr"/>
                      <a:r>
                        <a:rPr lang="ru-RU" sz="1200" dirty="0" smtClean="0"/>
                        <a:t>5,2</a:t>
                      </a:r>
                      <a:endParaRPr lang="ru-RU" sz="1200" dirty="0"/>
                    </a:p>
                  </a:txBody>
                  <a:tcPr/>
                </a:tc>
                <a:extLst>
                  <a:ext uri="{0D108BD9-81ED-4DB2-BD59-A6C34878D82A}">
                    <a16:rowId xmlns:a16="http://schemas.microsoft.com/office/drawing/2014/main" xmlns="" val="1268145047"/>
                  </a:ext>
                </a:extLst>
              </a:tr>
              <a:tr h="251241">
                <a:tc>
                  <a:txBody>
                    <a:bodyPr/>
                    <a:lstStyle/>
                    <a:p>
                      <a:r>
                        <a:rPr lang="ru-RU" sz="1200" dirty="0"/>
                        <a:t>Капитальные затраты на мед. </a:t>
                      </a:r>
                      <a:r>
                        <a:rPr lang="ru-RU" sz="1200" dirty="0" smtClean="0"/>
                        <a:t>Оборудование (ТХ)</a:t>
                      </a:r>
                      <a:endParaRPr lang="ru-RU" sz="1200" dirty="0"/>
                    </a:p>
                  </a:txBody>
                  <a:tcPr/>
                </a:tc>
                <a:tc>
                  <a:txBody>
                    <a:bodyPr/>
                    <a:lstStyle/>
                    <a:p>
                      <a:pPr algn="ctr"/>
                      <a:r>
                        <a:rPr lang="ru-RU" sz="1200" dirty="0" smtClean="0"/>
                        <a:t>2,5</a:t>
                      </a:r>
                      <a:endParaRPr lang="ru-RU" sz="1200" dirty="0"/>
                    </a:p>
                  </a:txBody>
                  <a:tcPr/>
                </a:tc>
                <a:extLst>
                  <a:ext uri="{0D108BD9-81ED-4DB2-BD59-A6C34878D82A}">
                    <a16:rowId xmlns:a16="http://schemas.microsoft.com/office/drawing/2014/main" xmlns="" val="1600676654"/>
                  </a:ext>
                </a:extLst>
              </a:tr>
              <a:tr h="333220">
                <a:tc>
                  <a:txBody>
                    <a:bodyPr/>
                    <a:lstStyle/>
                    <a:p>
                      <a:pPr marL="0" algn="r" defTabSz="914400" rtl="0" eaLnBrk="1" latinLnBrk="0" hangingPunct="1"/>
                      <a:r>
                        <a:rPr lang="ru-RU" sz="1200" b="1" kern="1200" dirty="0">
                          <a:solidFill>
                            <a:schemeClr val="accent1">
                              <a:lumMod val="50000"/>
                            </a:schemeClr>
                          </a:solidFill>
                          <a:latin typeface="+mn-lt"/>
                          <a:ea typeface="+mn-ea"/>
                          <a:cs typeface="+mn-cs"/>
                        </a:rPr>
                        <a:t>ИТОГО</a:t>
                      </a:r>
                    </a:p>
                  </a:txBody>
                  <a:tcPr>
                    <a:solidFill>
                      <a:schemeClr val="accent1">
                        <a:lumMod val="40000"/>
                        <a:lumOff val="60000"/>
                      </a:schemeClr>
                    </a:solidFill>
                  </a:tcPr>
                </a:tc>
                <a:tc>
                  <a:txBody>
                    <a:bodyPr/>
                    <a:lstStyle/>
                    <a:p>
                      <a:pPr marL="0" algn="ctr" defTabSz="914400" rtl="0" eaLnBrk="1" latinLnBrk="0" hangingPunct="1"/>
                      <a:r>
                        <a:rPr lang="ru-RU" sz="1200" b="1" kern="1200" dirty="0">
                          <a:solidFill>
                            <a:schemeClr val="accent1">
                              <a:lumMod val="50000"/>
                            </a:schemeClr>
                          </a:solidFill>
                          <a:latin typeface="+mn-lt"/>
                          <a:ea typeface="+mn-ea"/>
                          <a:cs typeface="+mn-cs"/>
                        </a:rPr>
                        <a:t>7,7</a:t>
                      </a:r>
                    </a:p>
                  </a:txBody>
                  <a:tcPr>
                    <a:solidFill>
                      <a:schemeClr val="accent1">
                        <a:lumMod val="40000"/>
                        <a:lumOff val="60000"/>
                      </a:schemeClr>
                    </a:solidFill>
                  </a:tcPr>
                </a:tc>
                <a:extLst>
                  <a:ext uri="{0D108BD9-81ED-4DB2-BD59-A6C34878D82A}">
                    <a16:rowId xmlns:a16="http://schemas.microsoft.com/office/drawing/2014/main" xmlns="" val="1077877600"/>
                  </a:ext>
                </a:extLst>
              </a:tr>
            </a:tbl>
          </a:graphicData>
        </a:graphic>
      </p:graphicFrame>
      <p:graphicFrame>
        <p:nvGraphicFramePr>
          <p:cNvPr id="7" name="Таблица 6">
            <a:extLst>
              <a:ext uri="{FF2B5EF4-FFF2-40B4-BE49-F238E27FC236}">
                <a16:creationId xmlns:a16="http://schemas.microsoft.com/office/drawing/2014/main" xmlns="" id="{31320D1A-75F9-4BD0-907E-382CC07B046F}"/>
              </a:ext>
            </a:extLst>
          </p:cNvPr>
          <p:cNvGraphicFramePr>
            <a:graphicFrameLocks noGrp="1"/>
          </p:cNvGraphicFramePr>
          <p:nvPr>
            <p:extLst>
              <p:ext uri="{D42A27DB-BD31-4B8C-83A1-F6EECF244321}">
                <p14:modId xmlns:p14="http://schemas.microsoft.com/office/powerpoint/2010/main" val="3664460772"/>
              </p:ext>
            </p:extLst>
          </p:nvPr>
        </p:nvGraphicFramePr>
        <p:xfrm>
          <a:off x="426521" y="3606030"/>
          <a:ext cx="6205188" cy="1371600"/>
        </p:xfrm>
        <a:graphic>
          <a:graphicData uri="http://schemas.openxmlformats.org/drawingml/2006/table">
            <a:tbl>
              <a:tblPr firstRow="1" bandRow="1">
                <a:tableStyleId>{6E25E649-3F16-4E02-A733-19D2CDBF48F0}</a:tableStyleId>
              </a:tblPr>
              <a:tblGrid>
                <a:gridCol w="4300066">
                  <a:extLst>
                    <a:ext uri="{9D8B030D-6E8A-4147-A177-3AD203B41FA5}">
                      <a16:colId xmlns:a16="http://schemas.microsoft.com/office/drawing/2014/main" xmlns="" val="2466131889"/>
                    </a:ext>
                  </a:extLst>
                </a:gridCol>
                <a:gridCol w="1905122">
                  <a:extLst>
                    <a:ext uri="{9D8B030D-6E8A-4147-A177-3AD203B41FA5}">
                      <a16:colId xmlns:a16="http://schemas.microsoft.com/office/drawing/2014/main" xmlns="" val="2438487914"/>
                    </a:ext>
                  </a:extLst>
                </a:gridCol>
              </a:tblGrid>
              <a:tr h="251241">
                <a:tc>
                  <a:txBody>
                    <a:bodyPr/>
                    <a:lstStyle/>
                    <a:p>
                      <a:r>
                        <a:rPr lang="ru-RU" sz="1200" dirty="0"/>
                        <a:t>Показатель, млн. руб. (в ценах соответствующих лет)</a:t>
                      </a:r>
                    </a:p>
                  </a:txBody>
                  <a:tcPr/>
                </a:tc>
                <a:tc>
                  <a:txBody>
                    <a:bodyPr/>
                    <a:lstStyle/>
                    <a:p>
                      <a:pPr algn="ctr"/>
                      <a:r>
                        <a:rPr lang="ru-RU" sz="1200" dirty="0"/>
                        <a:t>Значение</a:t>
                      </a:r>
                    </a:p>
                  </a:txBody>
                  <a:tcPr/>
                </a:tc>
                <a:extLst>
                  <a:ext uri="{0D108BD9-81ED-4DB2-BD59-A6C34878D82A}">
                    <a16:rowId xmlns:a16="http://schemas.microsoft.com/office/drawing/2014/main" xmlns="" val="1588433239"/>
                  </a:ext>
                </a:extLst>
              </a:tr>
              <a:tr h="251241">
                <a:tc>
                  <a:txBody>
                    <a:bodyPr/>
                    <a:lstStyle/>
                    <a:p>
                      <a:r>
                        <a:rPr lang="ru-RU" sz="1200" dirty="0"/>
                        <a:t>Капитальный грант от администрации Тверской области, в т.ч.:</a:t>
                      </a:r>
                    </a:p>
                  </a:txBody>
                  <a:tcPr/>
                </a:tc>
                <a:tc>
                  <a:txBody>
                    <a:bodyPr/>
                    <a:lstStyle/>
                    <a:p>
                      <a:pPr algn="ctr"/>
                      <a:r>
                        <a:rPr lang="ru-RU" sz="1200" dirty="0"/>
                        <a:t>5,7</a:t>
                      </a:r>
                    </a:p>
                  </a:txBody>
                  <a:tcPr/>
                </a:tc>
                <a:extLst>
                  <a:ext uri="{0D108BD9-81ED-4DB2-BD59-A6C34878D82A}">
                    <a16:rowId xmlns:a16="http://schemas.microsoft.com/office/drawing/2014/main" xmlns="" val="1268145047"/>
                  </a:ext>
                </a:extLst>
              </a:tr>
              <a:tr h="251241">
                <a:tc>
                  <a:txBody>
                    <a:bodyPr/>
                    <a:lstStyle/>
                    <a:p>
                      <a:r>
                        <a:rPr lang="ru-RU" sz="1200" dirty="0"/>
                        <a:t>Средства федерального бюджета</a:t>
                      </a:r>
                    </a:p>
                  </a:txBody>
                  <a:tcPr/>
                </a:tc>
                <a:tc>
                  <a:txBody>
                    <a:bodyPr/>
                    <a:lstStyle/>
                    <a:p>
                      <a:pPr algn="ctr"/>
                      <a:r>
                        <a:rPr lang="ru-RU" sz="1200" dirty="0"/>
                        <a:t>1</a:t>
                      </a:r>
                    </a:p>
                  </a:txBody>
                  <a:tcPr/>
                </a:tc>
                <a:extLst>
                  <a:ext uri="{0D108BD9-81ED-4DB2-BD59-A6C34878D82A}">
                    <a16:rowId xmlns:a16="http://schemas.microsoft.com/office/drawing/2014/main" xmlns="" val="1600676654"/>
                  </a:ext>
                </a:extLst>
              </a:tr>
              <a:tr h="251241">
                <a:tc>
                  <a:txBody>
                    <a:bodyPr/>
                    <a:lstStyle/>
                    <a:p>
                      <a:r>
                        <a:rPr lang="ru-RU" sz="1200" dirty="0"/>
                        <a:t>Средства регионального бюджета</a:t>
                      </a:r>
                    </a:p>
                  </a:txBody>
                  <a:tcPr/>
                </a:tc>
                <a:tc>
                  <a:txBody>
                    <a:bodyPr/>
                    <a:lstStyle/>
                    <a:p>
                      <a:pPr algn="ctr"/>
                      <a:r>
                        <a:rPr lang="ru-RU" sz="1200" dirty="0"/>
                        <a:t>4,7</a:t>
                      </a:r>
                    </a:p>
                  </a:txBody>
                  <a:tcPr/>
                </a:tc>
                <a:extLst>
                  <a:ext uri="{0D108BD9-81ED-4DB2-BD59-A6C34878D82A}">
                    <a16:rowId xmlns:a16="http://schemas.microsoft.com/office/drawing/2014/main" xmlns="" val="3464118280"/>
                  </a:ext>
                </a:extLst>
              </a:tr>
              <a:tr h="251241">
                <a:tc>
                  <a:txBody>
                    <a:bodyPr/>
                    <a:lstStyle/>
                    <a:p>
                      <a:r>
                        <a:rPr lang="ru-RU" sz="1200" dirty="0"/>
                        <a:t>Необходимое финансирование из внебюджетных источников</a:t>
                      </a:r>
                    </a:p>
                  </a:txBody>
                  <a:tcPr/>
                </a:tc>
                <a:tc>
                  <a:txBody>
                    <a:bodyPr/>
                    <a:lstStyle/>
                    <a:p>
                      <a:pPr algn="ctr"/>
                      <a:r>
                        <a:rPr lang="ru-RU" sz="1200" dirty="0"/>
                        <a:t>2</a:t>
                      </a:r>
                    </a:p>
                  </a:txBody>
                  <a:tcPr/>
                </a:tc>
                <a:extLst>
                  <a:ext uri="{0D108BD9-81ED-4DB2-BD59-A6C34878D82A}">
                    <a16:rowId xmlns:a16="http://schemas.microsoft.com/office/drawing/2014/main" xmlns="" val="526814041"/>
                  </a:ext>
                </a:extLst>
              </a:tr>
            </a:tbl>
          </a:graphicData>
        </a:graphic>
      </p:graphicFrame>
      <p:sp>
        <p:nvSpPr>
          <p:cNvPr id="8" name="Заголовок 43">
            <a:extLst>
              <a:ext uri="{FF2B5EF4-FFF2-40B4-BE49-F238E27FC236}">
                <a16:creationId xmlns:a16="http://schemas.microsoft.com/office/drawing/2014/main" xmlns="" id="{24B1C5FA-456C-4DA9-8046-7951C887E678}"/>
              </a:ext>
            </a:extLst>
          </p:cNvPr>
          <p:cNvSpPr txBox="1">
            <a:spLocks/>
          </p:cNvSpPr>
          <p:nvPr/>
        </p:nvSpPr>
        <p:spPr>
          <a:xfrm>
            <a:off x="426521" y="3200033"/>
            <a:ext cx="11432970" cy="286232"/>
          </a:xfrm>
          <a:prstGeom prst="rect">
            <a:avLst/>
          </a:prstGeom>
          <a:noFill/>
        </p:spPr>
        <p:txBody>
          <a:bodyPr vert="horz" wrap="square" lIns="0" tIns="45720" rIns="91440" bIns="45720" rtlCol="0" anchor="ctr">
            <a:spAutoFit/>
          </a:bodyPr>
          <a:lstStyle>
            <a:lvl1pPr algn="l" defTabSz="914400" rtl="0" eaLnBrk="1" latinLnBrk="0" hangingPunct="1">
              <a:lnSpc>
                <a:spcPct val="90000"/>
              </a:lnSpc>
              <a:spcBef>
                <a:spcPct val="0"/>
              </a:spcBef>
              <a:buNone/>
              <a:defRPr sz="3000" kern="1200">
                <a:solidFill>
                  <a:srgbClr val="2F454F"/>
                </a:solidFill>
                <a:latin typeface="Tahoma" panose="020B0604030504040204" pitchFamily="34" charset="0"/>
                <a:ea typeface="Tahoma" panose="020B0604030504040204" pitchFamily="34" charset="0"/>
                <a:cs typeface="Tahoma" panose="020B0604030504040204" pitchFamily="34" charset="0"/>
              </a:defRPr>
            </a:lvl1pPr>
          </a:lstStyle>
          <a:p>
            <a:r>
              <a:rPr lang="ru-RU" sz="1400" dirty="0">
                <a:solidFill>
                  <a:schemeClr val="accent1">
                    <a:lumMod val="50000"/>
                  </a:schemeClr>
                </a:solidFill>
                <a:latin typeface="Times New Roman" panose="02020603050405020304" pitchFamily="18" charset="0"/>
                <a:cs typeface="Times New Roman" panose="02020603050405020304" pitchFamily="18" charset="0"/>
              </a:rPr>
              <a:t>Финансирование Проекта на инвестиционной стадии</a:t>
            </a:r>
            <a:endParaRPr lang="ru-RU" sz="1400" dirty="0">
              <a:solidFill>
                <a:schemeClr val="accent1">
                  <a:lumMod val="50000"/>
                </a:schemeClr>
              </a:solidFill>
              <a:highlight>
                <a:srgbClr val="FFFF00"/>
              </a:highlight>
              <a:latin typeface="Times New Roman" panose="02020603050405020304" pitchFamily="18" charset="0"/>
              <a:cs typeface="Times New Roman" panose="02020603050405020304" pitchFamily="18" charset="0"/>
            </a:endParaRPr>
          </a:p>
        </p:txBody>
      </p:sp>
      <p:graphicFrame>
        <p:nvGraphicFramePr>
          <p:cNvPr id="6" name="Таблица 5">
            <a:extLst>
              <a:ext uri="{FF2B5EF4-FFF2-40B4-BE49-F238E27FC236}">
                <a16:creationId xmlns:a16="http://schemas.microsoft.com/office/drawing/2014/main" xmlns="" id="{6B455CFE-1888-4C74-8385-AC48182D0175}"/>
              </a:ext>
            </a:extLst>
          </p:cNvPr>
          <p:cNvGraphicFramePr>
            <a:graphicFrameLocks noGrp="1"/>
          </p:cNvGraphicFramePr>
          <p:nvPr>
            <p:extLst>
              <p:ext uri="{D42A27DB-BD31-4B8C-83A1-F6EECF244321}">
                <p14:modId xmlns:p14="http://schemas.microsoft.com/office/powerpoint/2010/main" val="2287966510"/>
              </p:ext>
            </p:extLst>
          </p:nvPr>
        </p:nvGraphicFramePr>
        <p:xfrm>
          <a:off x="426521" y="4977630"/>
          <a:ext cx="6205188" cy="274320"/>
        </p:xfrm>
        <a:graphic>
          <a:graphicData uri="http://schemas.openxmlformats.org/drawingml/2006/table">
            <a:tbl>
              <a:tblPr firstRow="1" bandRow="1">
                <a:tableStyleId>{6E25E649-3F16-4E02-A733-19D2CDBF48F0}</a:tableStyleId>
              </a:tblPr>
              <a:tblGrid>
                <a:gridCol w="4300066">
                  <a:extLst>
                    <a:ext uri="{9D8B030D-6E8A-4147-A177-3AD203B41FA5}">
                      <a16:colId xmlns:a16="http://schemas.microsoft.com/office/drawing/2014/main" xmlns="" val="3818528628"/>
                    </a:ext>
                  </a:extLst>
                </a:gridCol>
                <a:gridCol w="1905122">
                  <a:extLst>
                    <a:ext uri="{9D8B030D-6E8A-4147-A177-3AD203B41FA5}">
                      <a16:colId xmlns:a16="http://schemas.microsoft.com/office/drawing/2014/main" xmlns="" val="3591535156"/>
                    </a:ext>
                  </a:extLst>
                </a:gridCol>
              </a:tblGrid>
              <a:tr h="251241">
                <a:tc>
                  <a:txBody>
                    <a:bodyPr/>
                    <a:lstStyle/>
                    <a:p>
                      <a:pPr algn="r"/>
                      <a:r>
                        <a:rPr lang="ru-RU" sz="1200" dirty="0">
                          <a:solidFill>
                            <a:schemeClr val="accent1">
                              <a:lumMod val="50000"/>
                            </a:schemeClr>
                          </a:solidFill>
                        </a:rPr>
                        <a:t>ИТОГО</a:t>
                      </a:r>
                    </a:p>
                  </a:txBody>
                  <a:tcPr>
                    <a:solidFill>
                      <a:schemeClr val="accent1">
                        <a:lumMod val="40000"/>
                        <a:lumOff val="60000"/>
                      </a:schemeClr>
                    </a:solidFill>
                  </a:tcPr>
                </a:tc>
                <a:tc>
                  <a:txBody>
                    <a:bodyPr/>
                    <a:lstStyle/>
                    <a:p>
                      <a:pPr algn="ctr"/>
                      <a:r>
                        <a:rPr lang="ru-RU" sz="1200" dirty="0">
                          <a:solidFill>
                            <a:schemeClr val="accent1">
                              <a:lumMod val="50000"/>
                            </a:schemeClr>
                          </a:solidFill>
                        </a:rPr>
                        <a:t>7,7</a:t>
                      </a:r>
                    </a:p>
                  </a:txBody>
                  <a:tcPr>
                    <a:solidFill>
                      <a:schemeClr val="accent1">
                        <a:lumMod val="40000"/>
                        <a:lumOff val="60000"/>
                      </a:schemeClr>
                    </a:solidFill>
                  </a:tcPr>
                </a:tc>
                <a:extLst>
                  <a:ext uri="{0D108BD9-81ED-4DB2-BD59-A6C34878D82A}">
                    <a16:rowId xmlns:a16="http://schemas.microsoft.com/office/drawing/2014/main" xmlns="" val="3744674520"/>
                  </a:ext>
                </a:extLst>
              </a:tr>
            </a:tbl>
          </a:graphicData>
        </a:graphic>
      </p:graphicFrame>
      <p:sp>
        <p:nvSpPr>
          <p:cNvPr id="9" name="Правая фигурная скобка 8">
            <a:extLst>
              <a:ext uri="{FF2B5EF4-FFF2-40B4-BE49-F238E27FC236}">
                <a16:creationId xmlns:a16="http://schemas.microsoft.com/office/drawing/2014/main" xmlns="" id="{FF840071-0256-4AE3-ABBF-FFCA90019156}"/>
              </a:ext>
            </a:extLst>
          </p:cNvPr>
          <p:cNvSpPr/>
          <p:nvPr/>
        </p:nvSpPr>
        <p:spPr>
          <a:xfrm>
            <a:off x="6945745" y="3860800"/>
            <a:ext cx="267855" cy="840509"/>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a:p>
        </p:txBody>
      </p:sp>
      <p:sp>
        <p:nvSpPr>
          <p:cNvPr id="12" name="TextBox 11">
            <a:extLst>
              <a:ext uri="{FF2B5EF4-FFF2-40B4-BE49-F238E27FC236}">
                <a16:creationId xmlns:a16="http://schemas.microsoft.com/office/drawing/2014/main" xmlns="" id="{DD69A326-29D6-49F3-8FBB-610E53593E38}"/>
              </a:ext>
            </a:extLst>
          </p:cNvPr>
          <p:cNvSpPr txBox="1"/>
          <p:nvPr/>
        </p:nvSpPr>
        <p:spPr>
          <a:xfrm>
            <a:off x="692727" y="6031345"/>
            <a:ext cx="7552517" cy="276999"/>
          </a:xfrm>
          <a:prstGeom prst="rect">
            <a:avLst/>
          </a:prstGeom>
          <a:noFill/>
        </p:spPr>
        <p:txBody>
          <a:bodyPr wrap="none" rtlCol="0">
            <a:spAutoFit/>
          </a:bodyPr>
          <a:lstStyle/>
          <a:p>
            <a:r>
              <a:rPr lang="ru-RU" sz="1200" i="1" dirty="0"/>
              <a:t> * В составе капитальных затрат есть затраты облагаемые НДС по ставке 20%, 10% и не облагаемые НДС</a:t>
            </a:r>
          </a:p>
        </p:txBody>
      </p:sp>
    </p:spTree>
    <p:extLst>
      <p:ext uri="{BB962C8B-B14F-4D97-AF65-F5344CB8AC3E}">
        <p14:creationId xmlns:p14="http://schemas.microsoft.com/office/powerpoint/2010/main" val="41378514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a:xfrm>
            <a:off x="8787379" y="6111148"/>
            <a:ext cx="2743200" cy="365125"/>
          </a:xfrm>
        </p:spPr>
        <p:txBody>
          <a:bodyPr/>
          <a:lstStyle/>
          <a:p>
            <a:fld id="{62E21156-095B-496A-BAB7-1B65ABED130B}" type="slidenum">
              <a:rPr lang="ru-RU" smtClean="0"/>
              <a:t>7</a:t>
            </a:fld>
            <a:endParaRPr lang="ru-RU"/>
          </a:p>
        </p:txBody>
      </p:sp>
      <p:sp>
        <p:nvSpPr>
          <p:cNvPr id="5" name="Нижний колонтитул 23">
            <a:extLst>
              <a:ext uri="{FF2B5EF4-FFF2-40B4-BE49-F238E27FC236}">
                <a16:creationId xmlns:a16="http://schemas.microsoft.com/office/drawing/2014/main" xmlns="" id="{BA6B7723-6A11-4BE7-A851-5F7BEB1A30C7}"/>
              </a:ext>
            </a:extLst>
          </p:cNvPr>
          <p:cNvSpPr txBox="1">
            <a:spLocks/>
          </p:cNvSpPr>
          <p:nvPr/>
        </p:nvSpPr>
        <p:spPr>
          <a:xfrm>
            <a:off x="1026884" y="113732"/>
            <a:ext cx="5704115" cy="365125"/>
          </a:xfrm>
          <a:prstGeom prst="rect">
            <a:avLst/>
          </a:prstGeom>
        </p:spPr>
        <p:txBody>
          <a:bodyPr vert="horz" lIns="91440" tIns="45720" rIns="91440" bIns="45720" rtlCol="0" anchor="ctr"/>
          <a:lstStyle>
            <a:defPPr>
              <a:defRPr lang="ru-RU"/>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ru-RU" dirty="0"/>
              <a:t> </a:t>
            </a:r>
          </a:p>
        </p:txBody>
      </p:sp>
      <p:sp>
        <p:nvSpPr>
          <p:cNvPr id="16" name="Прямоугольник 15">
            <a:extLst>
              <a:ext uri="{FF2B5EF4-FFF2-40B4-BE49-F238E27FC236}">
                <a16:creationId xmlns:a16="http://schemas.microsoft.com/office/drawing/2014/main" xmlns="" id="{9775BFDC-6618-4812-B3F3-EED837FD4D5D}"/>
              </a:ext>
            </a:extLst>
          </p:cNvPr>
          <p:cNvSpPr/>
          <p:nvPr/>
        </p:nvSpPr>
        <p:spPr>
          <a:xfrm>
            <a:off x="1041055" y="808284"/>
            <a:ext cx="3997325" cy="3137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ru-RU" sz="1200" b="1" dirty="0">
                <a:solidFill>
                  <a:schemeClr val="bg1"/>
                </a:solidFill>
                <a:latin typeface="PT Sans Narrow" panose="020B0506020203020204" pitchFamily="34" charset="-52"/>
              </a:rPr>
              <a:t>ВЫБОР МЕХАНИЗМА РЕАЛИЗАЦИИ ИНФРАСТРУКТУРНЫХ ПРОЕКТОВ</a:t>
            </a:r>
          </a:p>
        </p:txBody>
      </p:sp>
      <p:sp>
        <p:nvSpPr>
          <p:cNvPr id="17" name="Прямоугольник 16">
            <a:extLst>
              <a:ext uri="{FF2B5EF4-FFF2-40B4-BE49-F238E27FC236}">
                <a16:creationId xmlns:a16="http://schemas.microsoft.com/office/drawing/2014/main" xmlns="" id="{13AA9285-C9DD-4118-9925-ADFF0436D6EE}"/>
              </a:ext>
            </a:extLst>
          </p:cNvPr>
          <p:cNvSpPr/>
          <p:nvPr/>
        </p:nvSpPr>
        <p:spPr>
          <a:xfrm>
            <a:off x="1045356" y="1263747"/>
            <a:ext cx="1868942" cy="45602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ru-RU" sz="1200" b="1" dirty="0">
                <a:solidFill>
                  <a:schemeClr val="tx2"/>
                </a:solidFill>
                <a:latin typeface="PT Sans Narrow" panose="020B0506020203020204" pitchFamily="34" charset="-52"/>
              </a:rPr>
              <a:t>Бюджетные средства</a:t>
            </a:r>
            <a:br>
              <a:rPr lang="ru-RU" sz="1200" b="1" dirty="0">
                <a:solidFill>
                  <a:schemeClr val="tx2"/>
                </a:solidFill>
                <a:latin typeface="PT Sans Narrow" panose="020B0506020203020204" pitchFamily="34" charset="-52"/>
              </a:rPr>
            </a:br>
            <a:r>
              <a:rPr lang="ru-RU" sz="1200" b="1" dirty="0">
                <a:solidFill>
                  <a:schemeClr val="tx2"/>
                </a:solidFill>
                <a:latin typeface="PT Sans Narrow" panose="020B0506020203020204" pitchFamily="34" charset="-52"/>
              </a:rPr>
              <a:t>(госзакупка 44-ФЗ)</a:t>
            </a:r>
          </a:p>
        </p:txBody>
      </p:sp>
      <p:sp>
        <p:nvSpPr>
          <p:cNvPr id="18" name="Прямоугольник 17">
            <a:extLst>
              <a:ext uri="{FF2B5EF4-FFF2-40B4-BE49-F238E27FC236}">
                <a16:creationId xmlns:a16="http://schemas.microsoft.com/office/drawing/2014/main" xmlns="" id="{BC0E6C1F-7439-45B6-85D1-3EF0C5E9F034}"/>
              </a:ext>
            </a:extLst>
          </p:cNvPr>
          <p:cNvSpPr/>
          <p:nvPr/>
        </p:nvSpPr>
        <p:spPr>
          <a:xfrm>
            <a:off x="3160239" y="1263747"/>
            <a:ext cx="1868942" cy="45602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ru-RU" sz="1200" b="1" dirty="0">
                <a:solidFill>
                  <a:schemeClr val="tx2"/>
                </a:solidFill>
                <a:latin typeface="PT Sans Narrow" panose="020B0506020203020204" pitchFamily="34" charset="-52"/>
              </a:rPr>
              <a:t>Привлечение внебюджетных средств (концессия 115-ФЗ)</a:t>
            </a:r>
          </a:p>
        </p:txBody>
      </p:sp>
      <p:cxnSp>
        <p:nvCxnSpPr>
          <p:cNvPr id="19" name="Прямая соединительная линия 18">
            <a:extLst>
              <a:ext uri="{FF2B5EF4-FFF2-40B4-BE49-F238E27FC236}">
                <a16:creationId xmlns:a16="http://schemas.microsoft.com/office/drawing/2014/main" xmlns="" id="{CF8F4FFC-F6FF-4F8D-9D0C-6694A9E59AEA}"/>
              </a:ext>
            </a:extLst>
          </p:cNvPr>
          <p:cNvCxnSpPr>
            <a:cxnSpLocks/>
          </p:cNvCxnSpPr>
          <p:nvPr/>
        </p:nvCxnSpPr>
        <p:spPr>
          <a:xfrm flipH="1">
            <a:off x="3025545" y="1950671"/>
            <a:ext cx="1" cy="1639560"/>
          </a:xfrm>
          <a:prstGeom prst="line">
            <a:avLst/>
          </a:prstGeom>
          <a:ln w="190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xmlns="" id="{0DAA12A1-8277-4E8C-B56E-2DFF64B7D584}"/>
              </a:ext>
            </a:extLst>
          </p:cNvPr>
          <p:cNvSpPr txBox="1"/>
          <p:nvPr/>
        </p:nvSpPr>
        <p:spPr>
          <a:xfrm>
            <a:off x="3079473" y="1875442"/>
            <a:ext cx="1868943" cy="1282402"/>
          </a:xfrm>
          <a:prstGeom prst="rect">
            <a:avLst/>
          </a:prstGeom>
          <a:noFill/>
        </p:spPr>
        <p:txBody>
          <a:bodyPr wrap="square" lIns="0" tIns="0" rIns="0" bIns="0" rtlCol="0">
            <a:spAutoFit/>
          </a:bodyPr>
          <a:lstStyle/>
          <a:p>
            <a:pPr marL="171450" indent="-171450">
              <a:spcAft>
                <a:spcPts val="400"/>
              </a:spcAft>
              <a:buClr>
                <a:srgbClr val="00B050"/>
              </a:buClr>
              <a:buFont typeface="Wingdings" panose="05000000000000000000" pitchFamily="2" charset="2"/>
              <a:buChar char="ü"/>
            </a:pPr>
            <a:r>
              <a:rPr lang="ru-RU" sz="1000" dirty="0">
                <a:latin typeface="PT Sans Narrow" panose="020B0506020203020204" pitchFamily="34" charset="-52"/>
              </a:rPr>
              <a:t>Снижение нагрузки на бюджет (на этапе строительства и долгосрочной эксплуатации)</a:t>
            </a:r>
          </a:p>
          <a:p>
            <a:pPr marL="171450" indent="-171450">
              <a:spcAft>
                <a:spcPts val="400"/>
              </a:spcAft>
              <a:buClr>
                <a:srgbClr val="00B050"/>
              </a:buClr>
              <a:buFont typeface="Wingdings" panose="05000000000000000000" pitchFamily="2" charset="2"/>
              <a:buChar char="ü"/>
            </a:pPr>
            <a:r>
              <a:rPr lang="ru-RU" sz="1000" dirty="0">
                <a:latin typeface="PT Sans Narrow" panose="020B0506020203020204" pitchFamily="34" charset="-52"/>
              </a:rPr>
              <a:t>Проект получает квалифицированного оператора на период эксплуатации объекта, материально заинтересованного в его эффективной работе</a:t>
            </a:r>
          </a:p>
        </p:txBody>
      </p:sp>
      <p:sp>
        <p:nvSpPr>
          <p:cNvPr id="24" name="TextBox 23">
            <a:extLst>
              <a:ext uri="{FF2B5EF4-FFF2-40B4-BE49-F238E27FC236}">
                <a16:creationId xmlns:a16="http://schemas.microsoft.com/office/drawing/2014/main" xmlns="" id="{F7A8B3AE-3276-43A9-A059-71086AF28730}"/>
              </a:ext>
            </a:extLst>
          </p:cNvPr>
          <p:cNvSpPr txBox="1"/>
          <p:nvPr/>
        </p:nvSpPr>
        <p:spPr>
          <a:xfrm>
            <a:off x="1026884" y="1869301"/>
            <a:ext cx="1868942" cy="1384995"/>
          </a:xfrm>
          <a:prstGeom prst="rect">
            <a:avLst/>
          </a:prstGeom>
          <a:noFill/>
        </p:spPr>
        <p:txBody>
          <a:bodyPr wrap="square" lIns="0" tIns="0" rIns="0" bIns="0" rtlCol="0">
            <a:spAutoFit/>
          </a:bodyPr>
          <a:lstStyle/>
          <a:p>
            <a:pPr marL="171450" indent="-171450">
              <a:spcAft>
                <a:spcPts val="400"/>
              </a:spcAft>
              <a:buClr>
                <a:srgbClr val="00B050"/>
              </a:buClr>
              <a:buFont typeface="Wingdings" panose="05000000000000000000" pitchFamily="2" charset="2"/>
              <a:buChar char="ü"/>
            </a:pPr>
            <a:r>
              <a:rPr lang="ru-RU" sz="1000" dirty="0">
                <a:latin typeface="PT Sans Narrow" panose="020B0506020203020204" pitchFamily="34" charset="-52"/>
              </a:rPr>
              <a:t>Возможность реализации коммерчески непривлекательных проектов</a:t>
            </a:r>
          </a:p>
          <a:p>
            <a:pPr marL="171450" indent="-171450">
              <a:spcAft>
                <a:spcPts val="400"/>
              </a:spcAft>
              <a:buClr>
                <a:srgbClr val="C00000"/>
              </a:buClr>
              <a:buFont typeface="Albertus MT Lt" pitchFamily="2" charset="0"/>
              <a:buChar char="X"/>
            </a:pPr>
            <a:r>
              <a:rPr lang="ru-RU" sz="1000" dirty="0">
                <a:latin typeface="PT Sans Narrow" panose="020B0506020203020204" pitchFamily="34" charset="-52"/>
              </a:rPr>
              <a:t>Высокая нагрузка на бюджет</a:t>
            </a:r>
          </a:p>
          <a:p>
            <a:pPr marL="171450" indent="-171450">
              <a:spcAft>
                <a:spcPts val="400"/>
              </a:spcAft>
              <a:buClr>
                <a:srgbClr val="C00000"/>
              </a:buClr>
              <a:buFont typeface="Albertus MT Lt" pitchFamily="2" charset="0"/>
              <a:buChar char="X"/>
            </a:pPr>
            <a:r>
              <a:rPr lang="ru-RU" sz="1000" dirty="0">
                <a:latin typeface="PT Sans Narrow" panose="020B0506020203020204" pitchFamily="34" charset="-52"/>
              </a:rPr>
              <a:t>Для предоставления услуги может потребоваться несколько конкурсов</a:t>
            </a:r>
          </a:p>
          <a:p>
            <a:pPr marL="171450" indent="-171450">
              <a:spcAft>
                <a:spcPts val="400"/>
              </a:spcAft>
              <a:buClr>
                <a:srgbClr val="C00000"/>
              </a:buClr>
              <a:buFont typeface="Albertus MT Lt" pitchFamily="2" charset="0"/>
              <a:buChar char="X"/>
            </a:pPr>
            <a:r>
              <a:rPr lang="ru-RU" sz="1000" dirty="0">
                <a:latin typeface="PT Sans Narrow" panose="020B0506020203020204" pitchFamily="34" charset="-52"/>
              </a:rPr>
              <a:t>Оказание услуги ограничено бюджетными сроками (1+2 года)</a:t>
            </a:r>
          </a:p>
        </p:txBody>
      </p:sp>
      <p:sp>
        <p:nvSpPr>
          <p:cNvPr id="25" name="Равнобедренный треугольник 24">
            <a:extLst>
              <a:ext uri="{FF2B5EF4-FFF2-40B4-BE49-F238E27FC236}">
                <a16:creationId xmlns:a16="http://schemas.microsoft.com/office/drawing/2014/main" xmlns="" id="{A8D271D9-9CED-4B9B-BD39-93298CA7758C}"/>
              </a:ext>
            </a:extLst>
          </p:cNvPr>
          <p:cNvSpPr/>
          <p:nvPr/>
        </p:nvSpPr>
        <p:spPr>
          <a:xfrm rot="10800000">
            <a:off x="1198435" y="3678755"/>
            <a:ext cx="3727939" cy="144396"/>
          </a:xfrm>
          <a:prstGeom prst="triangle">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1" name="TextBox 30">
            <a:extLst>
              <a:ext uri="{FF2B5EF4-FFF2-40B4-BE49-F238E27FC236}">
                <a16:creationId xmlns:a16="http://schemas.microsoft.com/office/drawing/2014/main" xmlns="" id="{E29ADBB2-8DEA-429B-8D6D-95398497A7C3}"/>
              </a:ext>
            </a:extLst>
          </p:cNvPr>
          <p:cNvSpPr txBox="1"/>
          <p:nvPr/>
        </p:nvSpPr>
        <p:spPr>
          <a:xfrm>
            <a:off x="1026884" y="3908978"/>
            <a:ext cx="1841943" cy="276999"/>
          </a:xfrm>
          <a:prstGeom prst="rect">
            <a:avLst/>
          </a:prstGeom>
          <a:noFill/>
        </p:spPr>
        <p:txBody>
          <a:bodyPr wrap="square" lIns="0" tIns="0" rIns="0" bIns="0" rtlCol="0">
            <a:spAutoFit/>
          </a:bodyPr>
          <a:lstStyle/>
          <a:p>
            <a:r>
              <a:rPr lang="ru-RU" b="1" dirty="0">
                <a:solidFill>
                  <a:srgbClr val="006666"/>
                </a:solidFill>
                <a:latin typeface="PT Sans Narrow" panose="020B0506020203020204" pitchFamily="34" charset="-52"/>
              </a:rPr>
              <a:t>100+</a:t>
            </a:r>
            <a:endParaRPr lang="ru-RU" sz="2000" b="1" dirty="0">
              <a:solidFill>
                <a:srgbClr val="006666"/>
              </a:solidFill>
              <a:latin typeface="PT Sans Narrow" panose="020B0506020203020204" pitchFamily="34" charset="-52"/>
            </a:endParaRPr>
          </a:p>
        </p:txBody>
      </p:sp>
      <p:sp>
        <p:nvSpPr>
          <p:cNvPr id="32" name="TextBox 31">
            <a:extLst>
              <a:ext uri="{FF2B5EF4-FFF2-40B4-BE49-F238E27FC236}">
                <a16:creationId xmlns:a16="http://schemas.microsoft.com/office/drawing/2014/main" xmlns="" id="{F10FBAF2-211F-4196-8A89-681E296B682B}"/>
              </a:ext>
            </a:extLst>
          </p:cNvPr>
          <p:cNvSpPr txBox="1"/>
          <p:nvPr/>
        </p:nvSpPr>
        <p:spPr>
          <a:xfrm>
            <a:off x="3024467" y="3927679"/>
            <a:ext cx="1841943" cy="276999"/>
          </a:xfrm>
          <a:prstGeom prst="rect">
            <a:avLst/>
          </a:prstGeom>
          <a:noFill/>
        </p:spPr>
        <p:txBody>
          <a:bodyPr wrap="square" lIns="0" tIns="0" rIns="0" bIns="0" rtlCol="0">
            <a:spAutoFit/>
          </a:bodyPr>
          <a:lstStyle/>
          <a:p>
            <a:r>
              <a:rPr lang="ru-RU" b="1" dirty="0">
                <a:solidFill>
                  <a:srgbClr val="006666"/>
                </a:solidFill>
                <a:latin typeface="PT Sans Narrow" panose="020B0506020203020204" pitchFamily="34" charset="-52"/>
              </a:rPr>
              <a:t>1,35 </a:t>
            </a:r>
            <a:r>
              <a:rPr lang="ru-RU" sz="1400" b="1" dirty="0">
                <a:solidFill>
                  <a:srgbClr val="006666"/>
                </a:solidFill>
                <a:latin typeface="PT Sans Narrow" panose="020B0506020203020204" pitchFamily="34" charset="-52"/>
              </a:rPr>
              <a:t>трлн рублей</a:t>
            </a:r>
            <a:endParaRPr lang="ru-RU" b="1" dirty="0">
              <a:solidFill>
                <a:srgbClr val="006666"/>
              </a:solidFill>
              <a:latin typeface="PT Sans Narrow" panose="020B0506020203020204" pitchFamily="34" charset="-52"/>
            </a:endParaRPr>
          </a:p>
        </p:txBody>
      </p:sp>
      <p:sp>
        <p:nvSpPr>
          <p:cNvPr id="33" name="TextBox 32">
            <a:extLst>
              <a:ext uri="{FF2B5EF4-FFF2-40B4-BE49-F238E27FC236}">
                <a16:creationId xmlns:a16="http://schemas.microsoft.com/office/drawing/2014/main" xmlns="" id="{745461E0-5424-4668-892F-FC565A8C4720}"/>
              </a:ext>
            </a:extLst>
          </p:cNvPr>
          <p:cNvSpPr txBox="1"/>
          <p:nvPr/>
        </p:nvSpPr>
        <p:spPr>
          <a:xfrm>
            <a:off x="1041055" y="4152909"/>
            <a:ext cx="1692000" cy="461665"/>
          </a:xfrm>
          <a:prstGeom prst="rect">
            <a:avLst/>
          </a:prstGeom>
          <a:noFill/>
        </p:spPr>
        <p:txBody>
          <a:bodyPr wrap="square" lIns="0" tIns="0" rIns="0" bIns="0" rtlCol="0">
            <a:spAutoFit/>
          </a:bodyPr>
          <a:lstStyle/>
          <a:p>
            <a:r>
              <a:rPr lang="ru-RU" sz="1000" dirty="0">
                <a:latin typeface="PT Sans Narrow" panose="020B0506020203020204" pitchFamily="34" charset="-52"/>
              </a:rPr>
              <a:t>Крупных (свыше 1 млрд рублей) концессионных соглашений подписано в течение 2010-2018 гг.  </a:t>
            </a:r>
          </a:p>
        </p:txBody>
      </p:sp>
      <p:sp>
        <p:nvSpPr>
          <p:cNvPr id="34" name="TextBox 33">
            <a:extLst>
              <a:ext uri="{FF2B5EF4-FFF2-40B4-BE49-F238E27FC236}">
                <a16:creationId xmlns:a16="http://schemas.microsoft.com/office/drawing/2014/main" xmlns="" id="{2077A46A-DBE2-4AF0-9E1E-B6867A93C359}"/>
              </a:ext>
            </a:extLst>
          </p:cNvPr>
          <p:cNvSpPr txBox="1"/>
          <p:nvPr/>
        </p:nvSpPr>
        <p:spPr>
          <a:xfrm>
            <a:off x="1026884" y="4818728"/>
            <a:ext cx="1652127" cy="276999"/>
          </a:xfrm>
          <a:prstGeom prst="rect">
            <a:avLst/>
          </a:prstGeom>
          <a:noFill/>
        </p:spPr>
        <p:txBody>
          <a:bodyPr wrap="square" lIns="0" tIns="0" rIns="0" bIns="0" rtlCol="0">
            <a:spAutoFit/>
          </a:bodyPr>
          <a:lstStyle/>
          <a:p>
            <a:r>
              <a:rPr lang="ru-RU" sz="1400" b="1" dirty="0">
                <a:solidFill>
                  <a:srgbClr val="0070C0"/>
                </a:solidFill>
                <a:latin typeface="PT Sans Narrow" panose="020B0506020203020204" pitchFamily="34" charset="-52"/>
              </a:rPr>
              <a:t>Более</a:t>
            </a:r>
            <a:r>
              <a:rPr lang="ru-RU" b="1" dirty="0">
                <a:solidFill>
                  <a:srgbClr val="0070C0"/>
                </a:solidFill>
                <a:latin typeface="PT Sans Narrow" panose="020B0506020203020204" pitchFamily="34" charset="-52"/>
              </a:rPr>
              <a:t> 65%</a:t>
            </a:r>
            <a:endParaRPr lang="ru-RU" sz="2000" b="1" dirty="0">
              <a:solidFill>
                <a:srgbClr val="0070C0"/>
              </a:solidFill>
              <a:latin typeface="PT Sans Narrow" panose="020B0506020203020204" pitchFamily="34" charset="-52"/>
            </a:endParaRPr>
          </a:p>
        </p:txBody>
      </p:sp>
      <p:sp>
        <p:nvSpPr>
          <p:cNvPr id="35" name="TextBox 34">
            <a:extLst>
              <a:ext uri="{FF2B5EF4-FFF2-40B4-BE49-F238E27FC236}">
                <a16:creationId xmlns:a16="http://schemas.microsoft.com/office/drawing/2014/main" xmlns="" id="{89B21D8E-A4A1-4D11-81F2-D09817C6F612}"/>
              </a:ext>
            </a:extLst>
          </p:cNvPr>
          <p:cNvSpPr txBox="1"/>
          <p:nvPr/>
        </p:nvSpPr>
        <p:spPr>
          <a:xfrm>
            <a:off x="1026884" y="5111824"/>
            <a:ext cx="1692000" cy="307777"/>
          </a:xfrm>
          <a:prstGeom prst="rect">
            <a:avLst/>
          </a:prstGeom>
          <a:noFill/>
        </p:spPr>
        <p:txBody>
          <a:bodyPr wrap="square" lIns="0" tIns="0" rIns="0" bIns="0" rtlCol="0">
            <a:spAutoFit/>
          </a:bodyPr>
          <a:lstStyle/>
          <a:p>
            <a:r>
              <a:rPr lang="ru-RU" sz="1000" dirty="0">
                <a:latin typeface="PT Sans Narrow" panose="020B0506020203020204" pitchFamily="34" charset="-52"/>
              </a:rPr>
              <a:t>Доля частного капитала в общих инвестициях в инфраструктуру</a:t>
            </a:r>
            <a:r>
              <a:rPr lang="en-US" sz="1000" dirty="0">
                <a:latin typeface="PT Sans Narrow" panose="020B0506020203020204" pitchFamily="34" charset="-52"/>
              </a:rPr>
              <a:t> </a:t>
            </a:r>
            <a:endParaRPr lang="ru-RU" sz="1000" dirty="0">
              <a:latin typeface="PT Sans Narrow" panose="020B0506020203020204" pitchFamily="34" charset="-52"/>
            </a:endParaRPr>
          </a:p>
        </p:txBody>
      </p:sp>
      <p:sp>
        <p:nvSpPr>
          <p:cNvPr id="36" name="TextBox 35">
            <a:extLst>
              <a:ext uri="{FF2B5EF4-FFF2-40B4-BE49-F238E27FC236}">
                <a16:creationId xmlns:a16="http://schemas.microsoft.com/office/drawing/2014/main" xmlns="" id="{57B1B586-B9B7-485F-8E2F-7A482F5BF80E}"/>
              </a:ext>
            </a:extLst>
          </p:cNvPr>
          <p:cNvSpPr txBox="1"/>
          <p:nvPr/>
        </p:nvSpPr>
        <p:spPr>
          <a:xfrm>
            <a:off x="3024467" y="4187881"/>
            <a:ext cx="1803843" cy="461665"/>
          </a:xfrm>
          <a:prstGeom prst="rect">
            <a:avLst/>
          </a:prstGeom>
          <a:noFill/>
        </p:spPr>
        <p:txBody>
          <a:bodyPr wrap="square" lIns="0" tIns="0" rIns="0" bIns="0" rtlCol="0">
            <a:spAutoFit/>
          </a:bodyPr>
          <a:lstStyle/>
          <a:p>
            <a:r>
              <a:rPr lang="ru-RU" sz="1000" dirty="0">
                <a:latin typeface="PT Sans Narrow" panose="020B0506020203020204" pitchFamily="34" charset="-52"/>
              </a:rPr>
              <a:t>Общая стоимость крупных концессионных соглашений, подписанных в 2010-2018 гг.</a:t>
            </a:r>
          </a:p>
        </p:txBody>
      </p:sp>
      <p:sp>
        <p:nvSpPr>
          <p:cNvPr id="37" name="TextBox 36">
            <a:extLst>
              <a:ext uri="{FF2B5EF4-FFF2-40B4-BE49-F238E27FC236}">
                <a16:creationId xmlns:a16="http://schemas.microsoft.com/office/drawing/2014/main" xmlns="" id="{6B83897E-5182-4A74-9238-62050F12D1A6}"/>
              </a:ext>
            </a:extLst>
          </p:cNvPr>
          <p:cNvSpPr txBox="1"/>
          <p:nvPr/>
        </p:nvSpPr>
        <p:spPr>
          <a:xfrm>
            <a:off x="3024466" y="5123271"/>
            <a:ext cx="1803589" cy="307777"/>
          </a:xfrm>
          <a:prstGeom prst="rect">
            <a:avLst/>
          </a:prstGeom>
          <a:noFill/>
        </p:spPr>
        <p:txBody>
          <a:bodyPr wrap="square" lIns="0" tIns="0" rIns="0" bIns="0" rtlCol="0">
            <a:spAutoFit/>
          </a:bodyPr>
          <a:lstStyle/>
          <a:p>
            <a:r>
              <a:rPr lang="ru-RU" sz="1000" dirty="0">
                <a:latin typeface="PT Sans Narrow" panose="020B0506020203020204" pitchFamily="34" charset="-52"/>
              </a:rPr>
              <a:t>ГЧП-проектов осуществляются в форме концессий</a:t>
            </a:r>
          </a:p>
        </p:txBody>
      </p:sp>
      <p:sp>
        <p:nvSpPr>
          <p:cNvPr id="38" name="TextBox 37">
            <a:extLst>
              <a:ext uri="{FF2B5EF4-FFF2-40B4-BE49-F238E27FC236}">
                <a16:creationId xmlns:a16="http://schemas.microsoft.com/office/drawing/2014/main" xmlns="" id="{45438A36-94C4-414B-8D3E-3640C8E8392F}"/>
              </a:ext>
            </a:extLst>
          </p:cNvPr>
          <p:cNvSpPr txBox="1"/>
          <p:nvPr/>
        </p:nvSpPr>
        <p:spPr>
          <a:xfrm>
            <a:off x="3024466" y="4817924"/>
            <a:ext cx="1841943" cy="276999"/>
          </a:xfrm>
          <a:prstGeom prst="rect">
            <a:avLst/>
          </a:prstGeom>
          <a:noFill/>
        </p:spPr>
        <p:txBody>
          <a:bodyPr wrap="square" lIns="0" tIns="0" rIns="0" bIns="0" rtlCol="0">
            <a:spAutoFit/>
          </a:bodyPr>
          <a:lstStyle/>
          <a:p>
            <a:r>
              <a:rPr lang="ru-RU" b="1" dirty="0">
                <a:solidFill>
                  <a:srgbClr val="0070C0"/>
                </a:solidFill>
                <a:latin typeface="PT Sans Narrow" panose="020B0506020203020204" pitchFamily="34" charset="-52"/>
              </a:rPr>
              <a:t>82,5%</a:t>
            </a:r>
            <a:endParaRPr lang="ru-RU" sz="2000" b="1" dirty="0">
              <a:solidFill>
                <a:srgbClr val="0070C0"/>
              </a:solidFill>
              <a:latin typeface="PT Sans Narrow" panose="020B0506020203020204" pitchFamily="34" charset="-52"/>
            </a:endParaRPr>
          </a:p>
        </p:txBody>
      </p:sp>
      <p:grpSp>
        <p:nvGrpSpPr>
          <p:cNvPr id="39" name="Группа 38">
            <a:extLst>
              <a:ext uri="{FF2B5EF4-FFF2-40B4-BE49-F238E27FC236}">
                <a16:creationId xmlns:a16="http://schemas.microsoft.com/office/drawing/2014/main" xmlns="" id="{436756CE-4258-443E-8711-3B0815703C02}"/>
              </a:ext>
            </a:extLst>
          </p:cNvPr>
          <p:cNvGrpSpPr/>
          <p:nvPr/>
        </p:nvGrpSpPr>
        <p:grpSpPr>
          <a:xfrm>
            <a:off x="901422" y="5528511"/>
            <a:ext cx="4705051" cy="765200"/>
            <a:chOff x="395287" y="5399932"/>
            <a:chExt cx="4165419" cy="4280673"/>
          </a:xfrm>
        </p:grpSpPr>
        <p:sp>
          <p:nvSpPr>
            <p:cNvPr id="40" name="TextBox 39">
              <a:extLst>
                <a:ext uri="{FF2B5EF4-FFF2-40B4-BE49-F238E27FC236}">
                  <a16:creationId xmlns:a16="http://schemas.microsoft.com/office/drawing/2014/main" xmlns="" id="{078DBC53-AD7C-4190-86C4-BEA0711706F4}"/>
                </a:ext>
              </a:extLst>
            </p:cNvPr>
            <p:cNvSpPr txBox="1"/>
            <p:nvPr/>
          </p:nvSpPr>
          <p:spPr>
            <a:xfrm>
              <a:off x="395287" y="5399932"/>
              <a:ext cx="4165419" cy="4280673"/>
            </a:xfrm>
            <a:prstGeom prst="rect">
              <a:avLst/>
            </a:prstGeom>
            <a:solidFill>
              <a:schemeClr val="bg1">
                <a:lumMod val="95000"/>
                <a:alpha val="50000"/>
              </a:schemeClr>
            </a:solidFill>
          </p:spPr>
          <p:txBody>
            <a:bodyPr wrap="square" lIns="0" tIns="36000" rIns="0" bIns="36000" rtlCol="0">
              <a:spAutoFit/>
            </a:bodyPr>
            <a:lstStyle/>
            <a:p>
              <a:pPr marL="92075">
                <a:spcBef>
                  <a:spcPts val="300"/>
                </a:spcBef>
                <a:spcAft>
                  <a:spcPts val="600"/>
                </a:spcAft>
              </a:pPr>
              <a:r>
                <a:rPr lang="ru-RU" sz="1600" b="1" dirty="0">
                  <a:solidFill>
                    <a:schemeClr val="tx2"/>
                  </a:solidFill>
                  <a:latin typeface="PT Sans Narrow" panose="020B0506020203020204" pitchFamily="34" charset="-52"/>
                </a:rPr>
                <a:t>ВЫВОД </a:t>
              </a:r>
            </a:p>
            <a:p>
              <a:pPr marL="177800"/>
              <a:r>
                <a:rPr lang="ru-RU" sz="1200" b="1" dirty="0">
                  <a:solidFill>
                    <a:schemeClr val="tx2"/>
                  </a:solidFill>
                  <a:latin typeface="PT Sans Narrow" panose="020B0506020203020204" pitchFamily="34" charset="-52"/>
                </a:rPr>
                <a:t>Оптимальная, поддерживаемая рынком форма реализации  инфраструктурных проектов– концессионные соглашения (115-ФЗ)</a:t>
              </a:r>
            </a:p>
          </p:txBody>
        </p:sp>
        <p:cxnSp>
          <p:nvCxnSpPr>
            <p:cNvPr id="41" name="Прямая соединительная линия 40">
              <a:extLst>
                <a:ext uri="{FF2B5EF4-FFF2-40B4-BE49-F238E27FC236}">
                  <a16:creationId xmlns:a16="http://schemas.microsoft.com/office/drawing/2014/main" xmlns="" id="{B20B0AE3-942B-4694-A1C8-40D0672199BE}"/>
                </a:ext>
              </a:extLst>
            </p:cNvPr>
            <p:cNvCxnSpPr>
              <a:cxnSpLocks/>
            </p:cNvCxnSpPr>
            <p:nvPr/>
          </p:nvCxnSpPr>
          <p:spPr>
            <a:xfrm>
              <a:off x="487595" y="5740950"/>
              <a:ext cx="3986098" cy="0"/>
            </a:xfrm>
            <a:prstGeom prst="line">
              <a:avLst/>
            </a:prstGeom>
            <a:ln w="12700">
              <a:solidFill>
                <a:srgbClr val="F05A5A"/>
              </a:solidFill>
            </a:ln>
          </p:spPr>
          <p:style>
            <a:lnRef idx="1">
              <a:schemeClr val="accent1"/>
            </a:lnRef>
            <a:fillRef idx="0">
              <a:schemeClr val="accent1"/>
            </a:fillRef>
            <a:effectRef idx="0">
              <a:schemeClr val="accent1"/>
            </a:effectRef>
            <a:fontRef idx="minor">
              <a:schemeClr val="tx1"/>
            </a:fontRef>
          </p:style>
        </p:cxnSp>
      </p:grpSp>
      <p:sp>
        <p:nvSpPr>
          <p:cNvPr id="42" name="Прямоугольник 41">
            <a:extLst>
              <a:ext uri="{FF2B5EF4-FFF2-40B4-BE49-F238E27FC236}">
                <a16:creationId xmlns:a16="http://schemas.microsoft.com/office/drawing/2014/main" xmlns="" id="{E4384364-CA19-4DAA-A364-0E88C2710B74}"/>
              </a:ext>
            </a:extLst>
          </p:cNvPr>
          <p:cNvSpPr/>
          <p:nvPr/>
        </p:nvSpPr>
        <p:spPr>
          <a:xfrm>
            <a:off x="6443290" y="594093"/>
            <a:ext cx="5002213" cy="2286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ru-RU" sz="1400" b="1" dirty="0">
                <a:solidFill>
                  <a:schemeClr val="tx2"/>
                </a:solidFill>
                <a:latin typeface="PT Sans Narrow" panose="020B0506020203020204" pitchFamily="34" charset="-52"/>
              </a:rPr>
              <a:t>Преимущества 115-ФЗ для сторон проекта</a:t>
            </a:r>
          </a:p>
        </p:txBody>
      </p:sp>
      <p:graphicFrame>
        <p:nvGraphicFramePr>
          <p:cNvPr id="43" name="Таблица 42">
            <a:extLst>
              <a:ext uri="{FF2B5EF4-FFF2-40B4-BE49-F238E27FC236}">
                <a16:creationId xmlns:a16="http://schemas.microsoft.com/office/drawing/2014/main" xmlns="" id="{325B4E1A-817C-43D6-A151-5BD475C14DF2}"/>
              </a:ext>
            </a:extLst>
          </p:cNvPr>
          <p:cNvGraphicFramePr>
            <a:graphicFrameLocks noGrp="1"/>
          </p:cNvGraphicFramePr>
          <p:nvPr>
            <p:extLst>
              <p:ext uri="{D42A27DB-BD31-4B8C-83A1-F6EECF244321}">
                <p14:modId xmlns:p14="http://schemas.microsoft.com/office/powerpoint/2010/main" val="2891970425"/>
              </p:ext>
            </p:extLst>
          </p:nvPr>
        </p:nvGraphicFramePr>
        <p:xfrm>
          <a:off x="6685808" y="947311"/>
          <a:ext cx="4604769" cy="6124040"/>
        </p:xfrm>
        <a:graphic>
          <a:graphicData uri="http://schemas.openxmlformats.org/drawingml/2006/table">
            <a:tbl>
              <a:tblPr firstRow="1" bandRow="1">
                <a:tableStyleId>{5C22544A-7EE6-4342-B048-85BDC9FD1C3A}</a:tableStyleId>
              </a:tblPr>
              <a:tblGrid>
                <a:gridCol w="947025">
                  <a:extLst>
                    <a:ext uri="{9D8B030D-6E8A-4147-A177-3AD203B41FA5}">
                      <a16:colId xmlns:a16="http://schemas.microsoft.com/office/drawing/2014/main" xmlns="" val="1977112764"/>
                    </a:ext>
                  </a:extLst>
                </a:gridCol>
                <a:gridCol w="3657744">
                  <a:extLst>
                    <a:ext uri="{9D8B030D-6E8A-4147-A177-3AD203B41FA5}">
                      <a16:colId xmlns:a16="http://schemas.microsoft.com/office/drawing/2014/main" xmlns="" val="2335712236"/>
                    </a:ext>
                  </a:extLst>
                </a:gridCol>
              </a:tblGrid>
              <a:tr h="1631362">
                <a:tc>
                  <a:txBody>
                    <a:bodyPr/>
                    <a:lstStyle/>
                    <a:p>
                      <a:r>
                        <a:rPr lang="ru-RU" sz="1100" b="1" dirty="0">
                          <a:solidFill>
                            <a:schemeClr val="tx2"/>
                          </a:solidFill>
                          <a:latin typeface="PT Sans Narrow" panose="020B0506020203020204" pitchFamily="34" charset="-52"/>
                        </a:rPr>
                        <a:t>Для инвестора</a:t>
                      </a:r>
                    </a:p>
                  </a:txBody>
                  <a:tcPr marL="36000" marT="36000" marB="36000">
                    <a:lnR w="38100" cap="flat" cmpd="sng" algn="ctr">
                      <a:solidFill>
                        <a:schemeClr val="tx2"/>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noFill/>
                  </a:tcPr>
                </a:tc>
                <a:tc>
                  <a:txBody>
                    <a:bodyPr/>
                    <a:lstStyle/>
                    <a:p>
                      <a:pPr marL="171450" indent="-171450">
                        <a:spcAft>
                          <a:spcPts val="400"/>
                        </a:spcAft>
                        <a:buClr>
                          <a:srgbClr val="00B050"/>
                        </a:buClr>
                        <a:buFont typeface="Wingdings" panose="05000000000000000000" pitchFamily="2" charset="2"/>
                        <a:buChar char="ü"/>
                      </a:pPr>
                      <a:r>
                        <a:rPr lang="ru-RU" sz="1100" b="0" dirty="0">
                          <a:solidFill>
                            <a:schemeClr val="tx2"/>
                          </a:solidFill>
                          <a:latin typeface="PT Sans Narrow" panose="020B0506020203020204" pitchFamily="34" charset="-52"/>
                        </a:rPr>
                        <a:t>Понятная долгосрочная доходность </a:t>
                      </a:r>
                      <a:endParaRPr lang="en-US" sz="1100" b="0" dirty="0">
                        <a:solidFill>
                          <a:schemeClr val="tx2"/>
                        </a:solidFill>
                        <a:latin typeface="PT Sans Narrow" panose="020B0506020203020204" pitchFamily="34" charset="-52"/>
                      </a:endParaRPr>
                    </a:p>
                    <a:p>
                      <a:pPr marL="171450" indent="-171450">
                        <a:spcAft>
                          <a:spcPts val="400"/>
                        </a:spcAft>
                        <a:buClr>
                          <a:srgbClr val="00B050"/>
                        </a:buClr>
                        <a:buFont typeface="Wingdings" panose="05000000000000000000" pitchFamily="2" charset="2"/>
                        <a:buChar char="ü"/>
                      </a:pPr>
                      <a:r>
                        <a:rPr lang="ru-RU" sz="1100" b="0" dirty="0">
                          <a:solidFill>
                            <a:schemeClr val="tx2"/>
                          </a:solidFill>
                          <a:latin typeface="PT Sans Narrow" panose="020B0506020203020204" pitchFamily="34" charset="-52"/>
                        </a:rPr>
                        <a:t>Гарантии неизменности существенных условий соглашения с публичной стороной</a:t>
                      </a:r>
                    </a:p>
                    <a:p>
                      <a:pPr marL="171450" indent="-171450">
                        <a:spcAft>
                          <a:spcPts val="400"/>
                        </a:spcAft>
                        <a:buClr>
                          <a:srgbClr val="00B050"/>
                        </a:buClr>
                        <a:buFont typeface="Wingdings" panose="05000000000000000000" pitchFamily="2" charset="2"/>
                        <a:buChar char="ü"/>
                      </a:pPr>
                      <a:r>
                        <a:rPr lang="ru-RU" sz="1100" b="0" dirty="0">
                          <a:solidFill>
                            <a:schemeClr val="tx2"/>
                          </a:solidFill>
                          <a:latin typeface="PT Sans Narrow" panose="020B0506020203020204" pitchFamily="34" charset="-52"/>
                        </a:rPr>
                        <a:t>Защита от изменения законодательства и иных макроэкономических факторов</a:t>
                      </a:r>
                    </a:p>
                    <a:p>
                      <a:pPr marL="171450" indent="-171450">
                        <a:spcAft>
                          <a:spcPts val="400"/>
                        </a:spcAft>
                        <a:buClr>
                          <a:srgbClr val="00B050"/>
                        </a:buClr>
                        <a:buFont typeface="Wingdings" panose="05000000000000000000" pitchFamily="2" charset="2"/>
                        <a:buChar char="ü"/>
                      </a:pPr>
                      <a:r>
                        <a:rPr lang="ru-RU" sz="1100" b="0" dirty="0">
                          <a:solidFill>
                            <a:schemeClr val="tx2"/>
                          </a:solidFill>
                          <a:latin typeface="PT Sans Narrow" panose="020B0506020203020204" pitchFamily="34" charset="-52"/>
                        </a:rPr>
                        <a:t>Налоговые льготы</a:t>
                      </a:r>
                    </a:p>
                    <a:p>
                      <a:pPr marL="171450" indent="-171450">
                        <a:spcAft>
                          <a:spcPts val="400"/>
                        </a:spcAft>
                        <a:buClr>
                          <a:srgbClr val="00B050"/>
                        </a:buClr>
                        <a:buFont typeface="Wingdings" panose="05000000000000000000" pitchFamily="2" charset="2"/>
                        <a:buChar char="ü"/>
                      </a:pPr>
                      <a:r>
                        <a:rPr lang="ru-RU" sz="1100" b="0" dirty="0">
                          <a:solidFill>
                            <a:schemeClr val="tx2"/>
                          </a:solidFill>
                          <a:latin typeface="PT Sans Narrow" panose="020B0506020203020204" pitchFamily="34" charset="-52"/>
                        </a:rPr>
                        <a:t>Земельный участок под объект без доп. конкурса </a:t>
                      </a:r>
                    </a:p>
                    <a:p>
                      <a:pPr marL="0" indent="0">
                        <a:spcAft>
                          <a:spcPts val="400"/>
                        </a:spcAft>
                        <a:buClr>
                          <a:srgbClr val="00B050"/>
                        </a:buClr>
                        <a:buFont typeface="Wingdings" panose="05000000000000000000" pitchFamily="2" charset="2"/>
                        <a:buNone/>
                      </a:pPr>
                      <a:endParaRPr lang="ru-RU" sz="1100" b="0" dirty="0">
                        <a:solidFill>
                          <a:schemeClr val="tx2"/>
                        </a:solidFill>
                        <a:latin typeface="PT Sans Narrow" panose="020B0506020203020204" pitchFamily="34" charset="-52"/>
                      </a:endParaRPr>
                    </a:p>
                  </a:txBody>
                  <a:tcPr marR="0" marT="36000" marB="36000">
                    <a:lnL w="38100" cap="flat" cmpd="sng" algn="ctr">
                      <a:solidFill>
                        <a:schemeClr val="tx2"/>
                      </a:solidFill>
                      <a:prstDash val="solid"/>
                      <a:round/>
                      <a:headEnd type="none" w="med" len="med"/>
                      <a:tailEnd type="none" w="med" len="med"/>
                    </a:lnL>
                    <a:lnR w="381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xmlns="" val="3704872027"/>
                  </a:ext>
                </a:extLst>
              </a:tr>
              <a:tr h="2173205">
                <a:tc>
                  <a:txBody>
                    <a:bodyPr/>
                    <a:lstStyle/>
                    <a:p>
                      <a:r>
                        <a:rPr lang="ru-RU" sz="1100" b="1" dirty="0">
                          <a:solidFill>
                            <a:schemeClr val="tx2"/>
                          </a:solidFill>
                          <a:latin typeface="PT Sans Narrow" panose="020B0506020203020204" pitchFamily="34" charset="-52"/>
                        </a:rPr>
                        <a:t>Для государства</a:t>
                      </a:r>
                    </a:p>
                  </a:txBody>
                  <a:tcPr marL="36000" marT="36000" marB="36000">
                    <a:lnR w="38100" cap="flat" cmpd="sng" algn="ctr">
                      <a:solidFill>
                        <a:schemeClr val="tx2"/>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noFill/>
                  </a:tcPr>
                </a:tc>
                <a:tc>
                  <a:txBody>
                    <a:bodyPr/>
                    <a:lstStyle/>
                    <a:p>
                      <a:pPr marL="171450" indent="-171450">
                        <a:spcAft>
                          <a:spcPts val="400"/>
                        </a:spcAft>
                        <a:buClr>
                          <a:srgbClr val="00B050"/>
                        </a:buClr>
                        <a:buFont typeface="Wingdings" panose="05000000000000000000" pitchFamily="2" charset="2"/>
                        <a:buChar char="ü"/>
                      </a:pPr>
                      <a:r>
                        <a:rPr lang="ru-RU" sz="1100" b="0" dirty="0">
                          <a:solidFill>
                            <a:schemeClr val="tx2"/>
                          </a:solidFill>
                          <a:latin typeface="PT Sans Narrow" panose="020B0506020203020204" pitchFamily="34" charset="-52"/>
                        </a:rPr>
                        <a:t>Внебюджетное финансирование </a:t>
                      </a:r>
                    </a:p>
                    <a:p>
                      <a:pPr marL="171450" indent="-171450">
                        <a:spcAft>
                          <a:spcPts val="400"/>
                        </a:spcAft>
                        <a:buClr>
                          <a:srgbClr val="00B050"/>
                        </a:buClr>
                        <a:buFont typeface="Arial" panose="020B0604020202020204" pitchFamily="34" charset="0"/>
                        <a:buChar char="•"/>
                      </a:pPr>
                      <a:r>
                        <a:rPr lang="ru-RU" sz="1100" b="0" dirty="0">
                          <a:solidFill>
                            <a:schemeClr val="tx2"/>
                          </a:solidFill>
                          <a:latin typeface="PT Sans Narrow" panose="020B0506020203020204" pitchFamily="34" charset="-52"/>
                        </a:rPr>
                        <a:t> Возможность</a:t>
                      </a:r>
                      <a:r>
                        <a:rPr lang="ru-RU" sz="1100" b="0" baseline="0" dirty="0">
                          <a:solidFill>
                            <a:schemeClr val="tx2"/>
                          </a:solidFill>
                          <a:latin typeface="PT Sans Narrow" panose="020B0506020203020204" pitchFamily="34" charset="-52"/>
                        </a:rPr>
                        <a:t> реализации  социально значимых проектов в условиях  дефицита бюджетных  средств</a:t>
                      </a:r>
                      <a:endParaRPr lang="ru-RU" sz="1100" b="0" dirty="0">
                        <a:solidFill>
                          <a:schemeClr val="tx2"/>
                        </a:solidFill>
                        <a:latin typeface="PT Sans Narrow" panose="020B0506020203020204" pitchFamily="34" charset="-52"/>
                      </a:endParaRPr>
                    </a:p>
                    <a:p>
                      <a:pPr marL="171450" indent="-171450">
                        <a:spcAft>
                          <a:spcPts val="400"/>
                        </a:spcAft>
                        <a:buClr>
                          <a:srgbClr val="00B050"/>
                        </a:buClr>
                        <a:buFont typeface="Arial" panose="020B0604020202020204" pitchFamily="34" charset="0"/>
                        <a:buChar char="•"/>
                      </a:pPr>
                      <a:r>
                        <a:rPr lang="ru-RU" sz="1100" b="0" dirty="0">
                          <a:solidFill>
                            <a:schemeClr val="tx2"/>
                          </a:solidFill>
                          <a:latin typeface="PT Sans Narrow" panose="020B0506020203020204" pitchFamily="34" charset="-52"/>
                        </a:rPr>
                        <a:t>Надежный</a:t>
                      </a:r>
                      <a:r>
                        <a:rPr lang="ru-RU" sz="1100" b="0" baseline="0" dirty="0">
                          <a:solidFill>
                            <a:schemeClr val="tx2"/>
                          </a:solidFill>
                          <a:latin typeface="PT Sans Narrow" panose="020B0506020203020204" pitchFamily="34" charset="-52"/>
                        </a:rPr>
                        <a:t> способ привлечения частного капитала в объекты государственной собственности</a:t>
                      </a:r>
                      <a:endParaRPr lang="ru-RU" sz="1100" b="0" dirty="0">
                        <a:solidFill>
                          <a:schemeClr val="tx2"/>
                        </a:solidFill>
                        <a:latin typeface="PT Sans Narrow" panose="020B0506020203020204" pitchFamily="34" charset="-52"/>
                      </a:endParaRPr>
                    </a:p>
                    <a:p>
                      <a:pPr marL="0" indent="0">
                        <a:spcAft>
                          <a:spcPts val="400"/>
                        </a:spcAft>
                        <a:buClr>
                          <a:srgbClr val="00B050"/>
                        </a:buClr>
                        <a:buFont typeface="Wingdings" panose="05000000000000000000" pitchFamily="2" charset="2"/>
                        <a:buNone/>
                      </a:pPr>
                      <a:endParaRPr lang="ru-RU" sz="1100" b="0" dirty="0">
                        <a:solidFill>
                          <a:schemeClr val="tx2"/>
                        </a:solidFill>
                        <a:latin typeface="PT Sans Narrow" panose="020B0506020203020204" pitchFamily="34" charset="-52"/>
                      </a:endParaRPr>
                    </a:p>
                    <a:p>
                      <a:pPr marL="171450" indent="-171450">
                        <a:spcAft>
                          <a:spcPts val="400"/>
                        </a:spcAft>
                        <a:buClr>
                          <a:srgbClr val="00B050"/>
                        </a:buClr>
                        <a:buFont typeface="Wingdings" panose="05000000000000000000" pitchFamily="2" charset="2"/>
                        <a:buChar char="ü"/>
                      </a:pPr>
                      <a:r>
                        <a:rPr lang="ru-RU" sz="1100" b="0" dirty="0">
                          <a:solidFill>
                            <a:schemeClr val="tx2"/>
                          </a:solidFill>
                          <a:latin typeface="PT Sans Narrow" panose="020B0506020203020204" pitchFamily="34" charset="-52"/>
                        </a:rPr>
                        <a:t>Долгосрочные условия функционирования объектов:</a:t>
                      </a:r>
                    </a:p>
                    <a:p>
                      <a:pPr marL="449263" lvl="1" indent="-266700">
                        <a:spcAft>
                          <a:spcPts val="400"/>
                        </a:spcAft>
                        <a:buClr>
                          <a:srgbClr val="00B050"/>
                        </a:buClr>
                        <a:buFont typeface="Wingdings" panose="05000000000000000000" pitchFamily="2" charset="2"/>
                        <a:buChar char="§"/>
                      </a:pPr>
                      <a:r>
                        <a:rPr lang="ru-RU" sz="1100" b="0" dirty="0">
                          <a:solidFill>
                            <a:schemeClr val="tx2"/>
                          </a:solidFill>
                          <a:latin typeface="PT Sans Narrow" panose="020B0506020203020204" pitchFamily="34" charset="-52"/>
                        </a:rPr>
                        <a:t>Понятный размер долгосрочных расходов бюджета </a:t>
                      </a:r>
                    </a:p>
                    <a:p>
                      <a:pPr marL="449263" lvl="1" indent="-266700">
                        <a:spcAft>
                          <a:spcPts val="400"/>
                        </a:spcAft>
                        <a:buClr>
                          <a:srgbClr val="00B050"/>
                        </a:buClr>
                        <a:buFont typeface="Wingdings" panose="05000000000000000000" pitchFamily="2" charset="2"/>
                        <a:buChar char="§"/>
                      </a:pPr>
                      <a:r>
                        <a:rPr lang="ru-RU" sz="1100" b="0" dirty="0">
                          <a:solidFill>
                            <a:schemeClr val="tx2"/>
                          </a:solidFill>
                          <a:latin typeface="PT Sans Narrow" panose="020B0506020203020204" pitchFamily="34" charset="-52"/>
                        </a:rPr>
                        <a:t>Требования к качеству, мотивирующие инвестора максимально качественно реализовать проект как на этапе строительства, так и эксплуатации </a:t>
                      </a:r>
                    </a:p>
                  </a:txBody>
                  <a:tcPr marR="0" marT="36000" marB="36000">
                    <a:lnL w="38100" cap="flat" cmpd="sng" algn="ctr">
                      <a:solidFill>
                        <a:schemeClr val="tx2"/>
                      </a:solidFill>
                      <a:prstDash val="solid"/>
                      <a:round/>
                      <a:headEnd type="none" w="med" len="med"/>
                      <a:tailEnd type="none" w="med" len="med"/>
                    </a:lnL>
                    <a:lnR w="381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xmlns="" val="3461931506"/>
                  </a:ext>
                </a:extLst>
              </a:tr>
              <a:tr h="1367897">
                <a:tc>
                  <a:txBody>
                    <a:bodyPr/>
                    <a:lstStyle/>
                    <a:p>
                      <a:r>
                        <a:rPr lang="ru-RU" sz="1100" b="1" dirty="0">
                          <a:solidFill>
                            <a:schemeClr val="tx2"/>
                          </a:solidFill>
                          <a:latin typeface="PT Sans Narrow" panose="020B0506020203020204" pitchFamily="34" charset="-52"/>
                        </a:rPr>
                        <a:t>Для обеих сторон</a:t>
                      </a:r>
                    </a:p>
                  </a:txBody>
                  <a:tcPr marL="36000" marT="36000" marB="36000">
                    <a:lnR w="38100" cap="flat" cmpd="sng" algn="ctr">
                      <a:solidFill>
                        <a:schemeClr val="tx2"/>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noFill/>
                  </a:tcPr>
                </a:tc>
                <a:tc>
                  <a:txBody>
                    <a:bodyPr/>
                    <a:lstStyle/>
                    <a:p>
                      <a:pPr marL="171450" indent="-171450">
                        <a:spcAft>
                          <a:spcPts val="400"/>
                        </a:spcAft>
                        <a:buClr>
                          <a:srgbClr val="00B050"/>
                        </a:buClr>
                        <a:buFont typeface="Wingdings" panose="05000000000000000000" pitchFamily="2" charset="2"/>
                        <a:buChar char="ü"/>
                      </a:pPr>
                      <a:r>
                        <a:rPr lang="ru-RU" sz="1100" dirty="0">
                          <a:solidFill>
                            <a:schemeClr val="tx2"/>
                          </a:solidFill>
                          <a:latin typeface="PT Sans Narrow" panose="020B0506020203020204" pitchFamily="34" charset="-52"/>
                        </a:rPr>
                        <a:t>Долгосрочность сотрудничества</a:t>
                      </a:r>
                      <a:endParaRPr lang="en-US" sz="1100" dirty="0">
                        <a:solidFill>
                          <a:schemeClr val="tx2"/>
                        </a:solidFill>
                        <a:latin typeface="PT Sans Narrow" panose="020B0506020203020204" pitchFamily="34" charset="-52"/>
                      </a:endParaRPr>
                    </a:p>
                    <a:p>
                      <a:pPr marL="171450" indent="-171450">
                        <a:spcAft>
                          <a:spcPts val="400"/>
                        </a:spcAft>
                        <a:buClr>
                          <a:srgbClr val="00B050"/>
                        </a:buClr>
                        <a:buFont typeface="Wingdings" panose="05000000000000000000" pitchFamily="2" charset="2"/>
                        <a:buChar char="ü"/>
                      </a:pPr>
                      <a:r>
                        <a:rPr lang="ru-RU" sz="1100" dirty="0">
                          <a:solidFill>
                            <a:schemeClr val="tx2"/>
                          </a:solidFill>
                          <a:latin typeface="PT Sans Narrow" panose="020B0506020203020204" pitchFamily="34" charset="-52"/>
                        </a:rPr>
                        <a:t>Эффективное распределение рисков по проекту, мотивирующее обе стороны на максимально полное исполнение обязательств по соглашению</a:t>
                      </a:r>
                    </a:p>
                    <a:p>
                      <a:pPr marL="171450" indent="-171450">
                        <a:spcAft>
                          <a:spcPts val="400"/>
                        </a:spcAft>
                        <a:buClr>
                          <a:srgbClr val="00B050"/>
                        </a:buClr>
                        <a:buFont typeface="Wingdings" panose="05000000000000000000" pitchFamily="2" charset="2"/>
                        <a:buChar char="ü"/>
                      </a:pPr>
                      <a:r>
                        <a:rPr lang="ru-RU" sz="1100" dirty="0">
                          <a:solidFill>
                            <a:schemeClr val="tx2"/>
                          </a:solidFill>
                          <a:latin typeface="PT Sans Narrow" panose="020B0506020203020204" pitchFamily="34" charset="-52"/>
                        </a:rPr>
                        <a:t>Возможность пересмотра условий соглашения в случае существенных изменений внешних факторов</a:t>
                      </a:r>
                    </a:p>
                    <a:p>
                      <a:pPr marL="0" indent="0">
                        <a:spcAft>
                          <a:spcPts val="400"/>
                        </a:spcAft>
                        <a:buClr>
                          <a:srgbClr val="00B050"/>
                        </a:buClr>
                        <a:buFont typeface="Wingdings" panose="05000000000000000000" pitchFamily="2" charset="2"/>
                        <a:buNone/>
                      </a:pPr>
                      <a:endParaRPr lang="ru-RU" sz="1100" dirty="0">
                        <a:solidFill>
                          <a:schemeClr val="tx2"/>
                        </a:solidFill>
                        <a:latin typeface="PT Sans Narrow" panose="020B0506020203020204" pitchFamily="34" charset="-52"/>
                      </a:endParaRPr>
                    </a:p>
                  </a:txBody>
                  <a:tcPr marR="0" marT="36000" marB="36000">
                    <a:lnL w="38100" cap="flat" cmpd="sng" algn="ctr">
                      <a:solidFill>
                        <a:schemeClr val="tx2"/>
                      </a:solidFill>
                      <a:prstDash val="solid"/>
                      <a:round/>
                      <a:headEnd type="none" w="med" len="med"/>
                      <a:tailEnd type="none" w="med" len="med"/>
                    </a:lnL>
                    <a:lnR w="381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xmlns="" val="1722026024"/>
                  </a:ext>
                </a:extLst>
              </a:tr>
            </a:tbl>
          </a:graphicData>
        </a:graphic>
      </p:graphicFrame>
      <p:sp>
        <p:nvSpPr>
          <p:cNvPr id="44" name="Заголовок 43">
            <a:extLst>
              <a:ext uri="{FF2B5EF4-FFF2-40B4-BE49-F238E27FC236}">
                <a16:creationId xmlns:a16="http://schemas.microsoft.com/office/drawing/2014/main" xmlns="" id="{363E3A83-463F-40E0-ACEF-41607766A392}"/>
              </a:ext>
            </a:extLst>
          </p:cNvPr>
          <p:cNvSpPr txBox="1">
            <a:spLocks noGrp="1"/>
          </p:cNvSpPr>
          <p:nvPr>
            <p:ph type="title"/>
          </p:nvPr>
        </p:nvSpPr>
        <p:spPr>
          <a:xfrm>
            <a:off x="426521" y="169361"/>
            <a:ext cx="10515600" cy="424732"/>
          </a:xfrm>
          <a:prstGeom prst="rect">
            <a:avLst/>
          </a:prstGeom>
          <a:noFill/>
        </p:spPr>
        <p:txBody>
          <a:bodyPr wrap="square" lIns="0" rtlCol="0">
            <a:spAutoFit/>
          </a:bodyPr>
          <a:lstStyle/>
          <a:p>
            <a:r>
              <a:rPr lang="ru-RU" sz="2400" dirty="0">
                <a:solidFill>
                  <a:schemeClr val="accent1">
                    <a:lumMod val="50000"/>
                  </a:schemeClr>
                </a:solidFill>
                <a:latin typeface="PT Sans Narrow" panose="020B0506020203020204" pitchFamily="34" charset="-52"/>
              </a:rPr>
              <a:t>Механизмы реализации инфраструктурных  проектов</a:t>
            </a:r>
          </a:p>
        </p:txBody>
      </p:sp>
    </p:spTree>
    <p:extLst>
      <p:ext uri="{BB962C8B-B14F-4D97-AF65-F5344CB8AC3E}">
        <p14:creationId xmlns:p14="http://schemas.microsoft.com/office/powerpoint/2010/main" val="640128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Прямоугольник 40">
            <a:extLst>
              <a:ext uri="{FF2B5EF4-FFF2-40B4-BE49-F238E27FC236}">
                <a16:creationId xmlns:a16="http://schemas.microsoft.com/office/drawing/2014/main" xmlns="" id="{4D956592-13BA-4710-98AB-68DAFED584D0}"/>
              </a:ext>
            </a:extLst>
          </p:cNvPr>
          <p:cNvSpPr/>
          <p:nvPr/>
        </p:nvSpPr>
        <p:spPr>
          <a:xfrm>
            <a:off x="263708" y="6032342"/>
            <a:ext cx="6670492" cy="515609"/>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ru-RU" sz="900" dirty="0">
                <a:solidFill>
                  <a:schemeClr val="tx2"/>
                </a:solidFill>
                <a:latin typeface="Tahoma" panose="020B0604030504040204" pitchFamily="34" charset="0"/>
                <a:ea typeface="Tahoma" panose="020B0604030504040204" pitchFamily="34" charset="0"/>
                <a:cs typeface="Tahoma" panose="020B0604030504040204" pitchFamily="34" charset="0"/>
              </a:rPr>
              <a:t>Примечания:</a:t>
            </a:r>
            <a:endParaRPr lang="en-US" sz="900" baseline="30000" dirty="0">
              <a:solidFill>
                <a:schemeClr val="tx2"/>
              </a:solidFill>
              <a:latin typeface="Tahoma" panose="020B0604030504040204" pitchFamily="34" charset="0"/>
              <a:ea typeface="Tahoma" panose="020B0604030504040204" pitchFamily="34" charset="0"/>
              <a:cs typeface="Tahoma" panose="020B0604030504040204" pitchFamily="34" charset="0"/>
            </a:endParaRPr>
          </a:p>
          <a:p>
            <a:r>
              <a:rPr lang="ru-RU" sz="900" baseline="30000" dirty="0">
                <a:solidFill>
                  <a:schemeClr val="tx2"/>
                </a:solidFill>
                <a:latin typeface="Tahoma" panose="020B0604030504040204" pitchFamily="34" charset="0"/>
                <a:ea typeface="Tahoma" panose="020B0604030504040204" pitchFamily="34" charset="0"/>
                <a:cs typeface="Tahoma" panose="020B0604030504040204" pitchFamily="34" charset="0"/>
              </a:rPr>
              <a:t>(</a:t>
            </a:r>
            <a:r>
              <a:rPr lang="en-US" sz="900" baseline="30000" dirty="0">
                <a:solidFill>
                  <a:schemeClr val="tx2"/>
                </a:solidFill>
                <a:latin typeface="Tahoma" panose="020B0604030504040204" pitchFamily="34" charset="0"/>
                <a:ea typeface="Tahoma" panose="020B0604030504040204" pitchFamily="34" charset="0"/>
                <a:cs typeface="Tahoma" panose="020B0604030504040204" pitchFamily="34" charset="0"/>
              </a:rPr>
              <a:t>1</a:t>
            </a:r>
            <a:r>
              <a:rPr lang="ru-RU" sz="900" baseline="30000" dirty="0">
                <a:solidFill>
                  <a:schemeClr val="tx2"/>
                </a:solidFill>
                <a:latin typeface="Tahoma" panose="020B0604030504040204" pitchFamily="34" charset="0"/>
                <a:ea typeface="Tahoma" panose="020B0604030504040204" pitchFamily="34" charset="0"/>
                <a:cs typeface="Tahoma" panose="020B0604030504040204" pitchFamily="34" charset="0"/>
              </a:rPr>
              <a:t>)</a:t>
            </a:r>
            <a:r>
              <a:rPr lang="en-US" sz="900" dirty="0">
                <a:solidFill>
                  <a:schemeClr val="tx2"/>
                </a:solidFill>
                <a:latin typeface="Tahoma" panose="020B0604030504040204" pitchFamily="34" charset="0"/>
                <a:ea typeface="Tahoma" panose="020B0604030504040204" pitchFamily="34" charset="0"/>
                <a:cs typeface="Tahoma" panose="020B0604030504040204" pitchFamily="34" charset="0"/>
              </a:rPr>
              <a:t> </a:t>
            </a:r>
            <a:r>
              <a:rPr lang="ru-RU" sz="900" dirty="0">
                <a:solidFill>
                  <a:schemeClr val="tx2"/>
                </a:solidFill>
                <a:latin typeface="Tahoma" panose="020B0604030504040204" pitchFamily="34" charset="0"/>
                <a:ea typeface="Tahoma" panose="020B0604030504040204" pitchFamily="34" charset="0"/>
                <a:cs typeface="Tahoma" panose="020B0604030504040204" pitchFamily="34" charset="0"/>
              </a:rPr>
              <a:t>При отсутствии возможности получать выручку от коммерческой эксплуатации объекта концессии (услуга бесплатна для потребителя) источником дохода концессионера является плата за доступность, получаемая от концедента</a:t>
            </a:r>
          </a:p>
        </p:txBody>
      </p:sp>
      <p:sp>
        <p:nvSpPr>
          <p:cNvPr id="26" name="Заголовок 1">
            <a:extLst>
              <a:ext uri="{FF2B5EF4-FFF2-40B4-BE49-F238E27FC236}">
                <a16:creationId xmlns:a16="http://schemas.microsoft.com/office/drawing/2014/main" xmlns="" id="{A62CE8EA-E911-4314-8AEE-356145CB1BD8}"/>
              </a:ext>
            </a:extLst>
          </p:cNvPr>
          <p:cNvSpPr txBox="1">
            <a:spLocks/>
          </p:cNvSpPr>
          <p:nvPr/>
        </p:nvSpPr>
        <p:spPr>
          <a:xfrm>
            <a:off x="377577" y="97889"/>
            <a:ext cx="10499889" cy="485775"/>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rgbClr val="2F454F"/>
                </a:solidFill>
                <a:latin typeface="Tahoma" panose="020B0604030504040204" pitchFamily="34" charset="0"/>
                <a:ea typeface="Tahoma" panose="020B0604030504040204" pitchFamily="34" charset="0"/>
                <a:cs typeface="Tahoma" panose="020B0604030504040204" pitchFamily="34" charset="0"/>
              </a:defRPr>
            </a:lvl1pPr>
          </a:lstStyle>
          <a:p>
            <a:r>
              <a:rPr lang="ru-RU" sz="2200" dirty="0">
                <a:solidFill>
                  <a:srgbClr val="30454F"/>
                </a:solidFill>
              </a:rPr>
              <a:t>Структура концессионного проекта</a:t>
            </a:r>
            <a:endParaRPr lang="ru-RU" sz="2200" dirty="0">
              <a:solidFill>
                <a:srgbClr val="BBA58E"/>
              </a:solidFill>
            </a:endParaRPr>
          </a:p>
        </p:txBody>
      </p:sp>
      <p:sp>
        <p:nvSpPr>
          <p:cNvPr id="48" name="Прямоугольник: скругленные углы 11">
            <a:extLst>
              <a:ext uri="{FF2B5EF4-FFF2-40B4-BE49-F238E27FC236}">
                <a16:creationId xmlns:a16="http://schemas.microsoft.com/office/drawing/2014/main" xmlns="" id="{342F9EEB-05C9-434D-8F81-95123869D941}"/>
              </a:ext>
            </a:extLst>
          </p:cNvPr>
          <p:cNvSpPr/>
          <p:nvPr/>
        </p:nvSpPr>
        <p:spPr>
          <a:xfrm>
            <a:off x="3866933" y="2678679"/>
            <a:ext cx="1789773" cy="708766"/>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b="1" dirty="0">
                <a:solidFill>
                  <a:srgbClr val="F05A5A"/>
                </a:solidFill>
                <a:latin typeface="Tahoma" panose="020B0604030504040204" pitchFamily="34" charset="0"/>
                <a:ea typeface="Tahoma" panose="020B0604030504040204" pitchFamily="34" charset="0"/>
                <a:cs typeface="Tahoma" panose="020B0604030504040204" pitchFamily="34" charset="0"/>
              </a:rPr>
              <a:t>Концессионер</a:t>
            </a:r>
          </a:p>
          <a:p>
            <a:pPr algn="ctr"/>
            <a:r>
              <a:rPr lang="ru-RU" sz="1200" b="1" dirty="0">
                <a:solidFill>
                  <a:srgbClr val="F05A5A"/>
                </a:solidFill>
                <a:latin typeface="Tahoma" panose="020B0604030504040204" pitchFamily="34" charset="0"/>
                <a:ea typeface="Tahoma" panose="020B0604030504040204" pitchFamily="34" charset="0"/>
                <a:cs typeface="Tahoma" panose="020B0604030504040204" pitchFamily="34" charset="0"/>
              </a:rPr>
              <a:t>дочерняя структура </a:t>
            </a:r>
            <a:r>
              <a:rPr lang="en-US" sz="1200" b="1" dirty="0" smtClean="0">
                <a:solidFill>
                  <a:srgbClr val="F05A5A"/>
                </a:solidFill>
                <a:latin typeface="Tahoma" panose="020B0604030504040204" pitchFamily="34" charset="0"/>
                <a:ea typeface="Tahoma" panose="020B0604030504040204" pitchFamily="34" charset="0"/>
                <a:cs typeface="Tahoma" panose="020B0604030504040204" pitchFamily="34" charset="0"/>
              </a:rPr>
              <a:t>SPV</a:t>
            </a:r>
            <a:endParaRPr lang="ru-RU" sz="1200" b="1" dirty="0">
              <a:solidFill>
                <a:srgbClr val="F05A5A"/>
              </a:solidFill>
              <a:latin typeface="Tahoma" panose="020B0604030504040204" pitchFamily="34" charset="0"/>
              <a:ea typeface="Tahoma" panose="020B0604030504040204" pitchFamily="34" charset="0"/>
              <a:cs typeface="Tahoma" panose="020B0604030504040204" pitchFamily="34" charset="0"/>
            </a:endParaRPr>
          </a:p>
          <a:p>
            <a:pPr algn="ctr"/>
            <a:r>
              <a:rPr lang="ru-RU" sz="1200" b="1" dirty="0" smtClean="0">
                <a:solidFill>
                  <a:srgbClr val="F05A5A"/>
                </a:solidFill>
                <a:latin typeface="Tahoma" panose="020B0604030504040204" pitchFamily="34" charset="0"/>
                <a:ea typeface="Tahoma" panose="020B0604030504040204" pitchFamily="34" charset="0"/>
                <a:cs typeface="Tahoma" panose="020B0604030504040204" pitchFamily="34" charset="0"/>
              </a:rPr>
              <a:t>«РТ-</a:t>
            </a:r>
            <a:r>
              <a:rPr lang="ru-RU" sz="1200" b="1" dirty="0" err="1" smtClean="0">
                <a:solidFill>
                  <a:srgbClr val="F05A5A"/>
                </a:solidFill>
                <a:latin typeface="Tahoma" panose="020B0604030504040204" pitchFamily="34" charset="0"/>
                <a:ea typeface="Tahoma" panose="020B0604030504040204" pitchFamily="34" charset="0"/>
                <a:cs typeface="Tahoma" panose="020B0604030504040204" pitchFamily="34" charset="0"/>
              </a:rPr>
              <a:t>СоцСтрой</a:t>
            </a:r>
            <a:r>
              <a:rPr lang="ru-RU" sz="1200" b="1" dirty="0" smtClean="0">
                <a:solidFill>
                  <a:srgbClr val="F05A5A"/>
                </a:solidFill>
                <a:latin typeface="Tahoma" panose="020B0604030504040204" pitchFamily="34" charset="0"/>
                <a:ea typeface="Tahoma" panose="020B0604030504040204" pitchFamily="34" charset="0"/>
                <a:cs typeface="Tahoma" panose="020B0604030504040204" pitchFamily="34" charset="0"/>
              </a:rPr>
              <a:t>»</a:t>
            </a:r>
            <a:endParaRPr lang="ru-RU" sz="1200" b="1" dirty="0">
              <a:solidFill>
                <a:srgbClr val="F05A5A"/>
              </a:solidFill>
              <a:latin typeface="Tahoma" panose="020B0604030504040204" pitchFamily="34" charset="0"/>
              <a:ea typeface="Tahoma" panose="020B0604030504040204" pitchFamily="34" charset="0"/>
              <a:cs typeface="Tahoma" panose="020B0604030504040204" pitchFamily="34" charset="0"/>
            </a:endParaRPr>
          </a:p>
        </p:txBody>
      </p:sp>
      <p:sp>
        <p:nvSpPr>
          <p:cNvPr id="49" name="Прямоугольник: скругленные углы 11">
            <a:extLst>
              <a:ext uri="{FF2B5EF4-FFF2-40B4-BE49-F238E27FC236}">
                <a16:creationId xmlns:a16="http://schemas.microsoft.com/office/drawing/2014/main" xmlns="" id="{7393602F-BE62-4648-ADA1-A991AAFC5304}"/>
              </a:ext>
            </a:extLst>
          </p:cNvPr>
          <p:cNvSpPr/>
          <p:nvPr/>
        </p:nvSpPr>
        <p:spPr>
          <a:xfrm>
            <a:off x="515936" y="2658945"/>
            <a:ext cx="1575402" cy="854607"/>
          </a:xfrm>
          <a:prstGeom prst="round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b="1" dirty="0" err="1" smtClean="0">
                <a:latin typeface="Tahoma" panose="020B0604030504040204" pitchFamily="34" charset="0"/>
                <a:ea typeface="Tahoma" panose="020B0604030504040204" pitchFamily="34" charset="0"/>
                <a:cs typeface="Tahoma" panose="020B0604030504040204" pitchFamily="34" charset="0"/>
              </a:rPr>
              <a:t>Концедент</a:t>
            </a:r>
            <a:r>
              <a:rPr lang="ru-RU" sz="1200" b="1" dirty="0" smtClean="0">
                <a:latin typeface="Tahoma" panose="020B0604030504040204" pitchFamily="34" charset="0"/>
                <a:ea typeface="Tahoma" panose="020B0604030504040204" pitchFamily="34" charset="0"/>
                <a:cs typeface="Tahoma" panose="020B0604030504040204" pitchFamily="34" charset="0"/>
              </a:rPr>
              <a:t> - </a:t>
            </a:r>
            <a:endParaRPr lang="ru-RU" sz="1200" b="1" dirty="0">
              <a:latin typeface="Tahoma" panose="020B0604030504040204" pitchFamily="34" charset="0"/>
              <a:ea typeface="Tahoma" panose="020B0604030504040204" pitchFamily="34" charset="0"/>
              <a:cs typeface="Tahoma" panose="020B0604030504040204" pitchFamily="34" charset="0"/>
            </a:endParaRPr>
          </a:p>
          <a:p>
            <a:pPr algn="ctr"/>
            <a:r>
              <a:rPr lang="ru-RU" sz="1200" b="1" dirty="0">
                <a:latin typeface="Tahoma" panose="020B0604030504040204" pitchFamily="34" charset="0"/>
                <a:ea typeface="Tahoma" panose="020B0604030504040204" pitchFamily="34" charset="0"/>
                <a:cs typeface="Tahoma" panose="020B0604030504040204" pitchFamily="34" charset="0"/>
              </a:rPr>
              <a:t>администрация Тверской области</a:t>
            </a:r>
            <a:endParaRPr lang="ru-RU" sz="1100" dirty="0">
              <a:latin typeface="Tahoma" panose="020B0604030504040204" pitchFamily="34" charset="0"/>
              <a:ea typeface="Tahoma" panose="020B0604030504040204" pitchFamily="34" charset="0"/>
              <a:cs typeface="Tahoma" panose="020B0604030504040204" pitchFamily="34" charset="0"/>
            </a:endParaRPr>
          </a:p>
        </p:txBody>
      </p:sp>
      <p:sp>
        <p:nvSpPr>
          <p:cNvPr id="50" name="Прямоугольник: скругленные углы 11">
            <a:extLst>
              <a:ext uri="{FF2B5EF4-FFF2-40B4-BE49-F238E27FC236}">
                <a16:creationId xmlns:a16="http://schemas.microsoft.com/office/drawing/2014/main" xmlns="" id="{85185F4F-526E-46E1-B616-925905598824}"/>
              </a:ext>
            </a:extLst>
          </p:cNvPr>
          <p:cNvSpPr/>
          <p:nvPr/>
        </p:nvSpPr>
        <p:spPr>
          <a:xfrm>
            <a:off x="2330451" y="912390"/>
            <a:ext cx="1575402" cy="595152"/>
          </a:xfrm>
          <a:prstGeom prst="roundRect">
            <a:avLst/>
          </a:prstGeom>
          <a:solidFill>
            <a:schemeClr val="tx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b="1" dirty="0" smtClean="0">
                <a:solidFill>
                  <a:srgbClr val="30454F"/>
                </a:solidFill>
                <a:latin typeface="Tahoma" panose="020B0604030504040204" pitchFamily="34" charset="0"/>
                <a:ea typeface="Tahoma" panose="020B0604030504040204" pitchFamily="34" charset="0"/>
                <a:cs typeface="Tahoma" panose="020B0604030504040204" pitchFamily="34" charset="0"/>
              </a:rPr>
              <a:t>«</a:t>
            </a:r>
            <a:r>
              <a:rPr lang="ru-RU" sz="1200" b="1" dirty="0" err="1" smtClean="0">
                <a:solidFill>
                  <a:srgbClr val="30454F"/>
                </a:solidFill>
                <a:latin typeface="Tahoma" panose="020B0604030504040204" pitchFamily="34" charset="0"/>
                <a:ea typeface="Tahoma" panose="020B0604030504040204" pitchFamily="34" charset="0"/>
                <a:cs typeface="Tahoma" panose="020B0604030504040204" pitchFamily="34" charset="0"/>
              </a:rPr>
              <a:t>Новикомбанк</a:t>
            </a:r>
            <a:r>
              <a:rPr lang="ru-RU" sz="1200" b="1" dirty="0" smtClean="0">
                <a:solidFill>
                  <a:srgbClr val="30454F"/>
                </a:solidFill>
                <a:latin typeface="Tahoma" panose="020B0604030504040204" pitchFamily="34" charset="0"/>
                <a:ea typeface="Tahoma" panose="020B0604030504040204" pitchFamily="34" charset="0"/>
                <a:cs typeface="Tahoma" panose="020B0604030504040204" pitchFamily="34" charset="0"/>
              </a:rPr>
              <a:t>» </a:t>
            </a:r>
            <a:r>
              <a:rPr lang="ru-RU" sz="1200" b="1" dirty="0">
                <a:solidFill>
                  <a:srgbClr val="30454F"/>
                </a:solidFill>
                <a:latin typeface="Tahoma" panose="020B0604030504040204" pitchFamily="34" charset="0"/>
                <a:ea typeface="Tahoma" panose="020B0604030504040204" pitchFamily="34" charset="0"/>
                <a:cs typeface="Tahoma" panose="020B0604030504040204" pitchFamily="34" charset="0"/>
              </a:rPr>
              <a:t>(акционерный </a:t>
            </a:r>
            <a:r>
              <a:rPr lang="ru-RU" sz="1200" b="1" dirty="0" err="1">
                <a:solidFill>
                  <a:srgbClr val="30454F"/>
                </a:solidFill>
                <a:latin typeface="Tahoma" panose="020B0604030504040204" pitchFamily="34" charset="0"/>
                <a:ea typeface="Tahoma" panose="020B0604030504040204" pitchFamily="34" charset="0"/>
                <a:cs typeface="Tahoma" panose="020B0604030504040204" pitchFamily="34" charset="0"/>
              </a:rPr>
              <a:t>займ</a:t>
            </a:r>
            <a:r>
              <a:rPr lang="ru-RU" sz="1200" b="1" dirty="0">
                <a:solidFill>
                  <a:srgbClr val="30454F"/>
                </a:solidFill>
                <a:latin typeface="Tahoma" panose="020B0604030504040204" pitchFamily="34" charset="0"/>
                <a:ea typeface="Tahoma" panose="020B0604030504040204" pitchFamily="34" charset="0"/>
                <a:cs typeface="Tahoma" panose="020B0604030504040204" pitchFamily="34" charset="0"/>
              </a:rPr>
              <a:t>)</a:t>
            </a:r>
            <a:endParaRPr lang="ru-RU" sz="1100" dirty="0">
              <a:solidFill>
                <a:srgbClr val="30454F"/>
              </a:solidFill>
              <a:latin typeface="Tahoma" panose="020B0604030504040204" pitchFamily="34" charset="0"/>
              <a:ea typeface="Tahoma" panose="020B0604030504040204" pitchFamily="34" charset="0"/>
              <a:cs typeface="Tahoma" panose="020B0604030504040204" pitchFamily="34" charset="0"/>
            </a:endParaRPr>
          </a:p>
        </p:txBody>
      </p:sp>
      <p:sp>
        <p:nvSpPr>
          <p:cNvPr id="51" name="Прямоугольник: скругленные углы 11">
            <a:extLst>
              <a:ext uri="{FF2B5EF4-FFF2-40B4-BE49-F238E27FC236}">
                <a16:creationId xmlns:a16="http://schemas.microsoft.com/office/drawing/2014/main" xmlns="" id="{BAA3A2AE-AE8E-4E54-BCA5-92D88A5E346F}"/>
              </a:ext>
            </a:extLst>
          </p:cNvPr>
          <p:cNvSpPr/>
          <p:nvPr/>
        </p:nvSpPr>
        <p:spPr>
          <a:xfrm>
            <a:off x="5074619" y="912390"/>
            <a:ext cx="1575402" cy="595152"/>
          </a:xfrm>
          <a:prstGeom prst="roundRect">
            <a:avLst/>
          </a:prstGeom>
          <a:solidFill>
            <a:schemeClr val="tx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b="1" dirty="0" smtClean="0">
                <a:solidFill>
                  <a:srgbClr val="30454F"/>
                </a:solidFill>
                <a:latin typeface="Tahoma" panose="020B0604030504040204" pitchFamily="34" charset="0"/>
                <a:ea typeface="Tahoma" panose="020B0604030504040204" pitchFamily="34" charset="0"/>
                <a:cs typeface="Tahoma" panose="020B0604030504040204" pitchFamily="34" charset="0"/>
              </a:rPr>
              <a:t>«ВЭБ</a:t>
            </a:r>
            <a:r>
              <a:rPr lang="en-US" sz="1200" b="1" dirty="0" smtClean="0">
                <a:solidFill>
                  <a:srgbClr val="30454F"/>
                </a:solidFill>
                <a:latin typeface="Tahoma" panose="020B0604030504040204" pitchFamily="34" charset="0"/>
                <a:ea typeface="Tahoma" panose="020B0604030504040204" pitchFamily="34" charset="0"/>
                <a:cs typeface="Tahoma" panose="020B0604030504040204" pitchFamily="34" charset="0"/>
              </a:rPr>
              <a:t>.</a:t>
            </a:r>
            <a:r>
              <a:rPr lang="ru-RU" sz="1200" b="1" dirty="0" smtClean="0">
                <a:solidFill>
                  <a:srgbClr val="30454F"/>
                </a:solidFill>
                <a:latin typeface="Tahoma" panose="020B0604030504040204" pitchFamily="34" charset="0"/>
                <a:ea typeface="Tahoma" panose="020B0604030504040204" pitchFamily="34" charset="0"/>
                <a:cs typeface="Tahoma" panose="020B0604030504040204" pitchFamily="34" charset="0"/>
              </a:rPr>
              <a:t>РФ»</a:t>
            </a:r>
            <a:endParaRPr lang="ru-RU" sz="1100" dirty="0">
              <a:solidFill>
                <a:srgbClr val="30454F"/>
              </a:solidFill>
              <a:latin typeface="Tahoma" panose="020B0604030504040204" pitchFamily="34" charset="0"/>
              <a:ea typeface="Tahoma" panose="020B0604030504040204" pitchFamily="34" charset="0"/>
              <a:cs typeface="Tahoma" panose="020B0604030504040204" pitchFamily="34" charset="0"/>
            </a:endParaRPr>
          </a:p>
        </p:txBody>
      </p:sp>
      <p:sp>
        <p:nvSpPr>
          <p:cNvPr id="52" name="Прямоугольник 51">
            <a:extLst>
              <a:ext uri="{FF2B5EF4-FFF2-40B4-BE49-F238E27FC236}">
                <a16:creationId xmlns:a16="http://schemas.microsoft.com/office/drawing/2014/main" xmlns="" id="{702DDEC3-B130-4868-8DE0-69C6C7EED53A}"/>
              </a:ext>
            </a:extLst>
          </p:cNvPr>
          <p:cNvSpPr/>
          <p:nvPr/>
        </p:nvSpPr>
        <p:spPr>
          <a:xfrm>
            <a:off x="7049532" y="710045"/>
            <a:ext cx="4638671" cy="2286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ru-RU" sz="1200" b="1" dirty="0">
                <a:solidFill>
                  <a:schemeClr val="tx2"/>
                </a:solidFill>
                <a:latin typeface="Tahoma" panose="020B0604030504040204" pitchFamily="34" charset="0"/>
                <a:ea typeface="Tahoma" panose="020B0604030504040204" pitchFamily="34" charset="0"/>
                <a:cs typeface="Tahoma" panose="020B0604030504040204" pitchFamily="34" charset="0"/>
              </a:rPr>
              <a:t>Основные обязательства сторон концессии</a:t>
            </a:r>
          </a:p>
        </p:txBody>
      </p:sp>
      <p:graphicFrame>
        <p:nvGraphicFramePr>
          <p:cNvPr id="53" name="Таблица 52">
            <a:extLst>
              <a:ext uri="{FF2B5EF4-FFF2-40B4-BE49-F238E27FC236}">
                <a16:creationId xmlns:a16="http://schemas.microsoft.com/office/drawing/2014/main" xmlns="" id="{0BC0CA11-368D-4B86-B7F4-FE9C963489E2}"/>
              </a:ext>
            </a:extLst>
          </p:cNvPr>
          <p:cNvGraphicFramePr>
            <a:graphicFrameLocks noGrp="1"/>
          </p:cNvGraphicFramePr>
          <p:nvPr>
            <p:extLst>
              <p:ext uri="{D42A27DB-BD31-4B8C-83A1-F6EECF244321}">
                <p14:modId xmlns:p14="http://schemas.microsoft.com/office/powerpoint/2010/main" val="3714248928"/>
              </p:ext>
            </p:extLst>
          </p:nvPr>
        </p:nvGraphicFramePr>
        <p:xfrm>
          <a:off x="7037388" y="1034051"/>
          <a:ext cx="4829186" cy="5457680"/>
        </p:xfrm>
        <a:graphic>
          <a:graphicData uri="http://schemas.openxmlformats.org/drawingml/2006/table">
            <a:tbl>
              <a:tblPr firstRow="1" bandRow="1">
                <a:tableStyleId>{5C22544A-7EE6-4342-B048-85BDC9FD1C3A}</a:tableStyleId>
              </a:tblPr>
              <a:tblGrid>
                <a:gridCol w="1323682">
                  <a:extLst>
                    <a:ext uri="{9D8B030D-6E8A-4147-A177-3AD203B41FA5}">
                      <a16:colId xmlns:a16="http://schemas.microsoft.com/office/drawing/2014/main" xmlns="" val="1977112764"/>
                    </a:ext>
                  </a:extLst>
                </a:gridCol>
                <a:gridCol w="3505504">
                  <a:extLst>
                    <a:ext uri="{9D8B030D-6E8A-4147-A177-3AD203B41FA5}">
                      <a16:colId xmlns:a16="http://schemas.microsoft.com/office/drawing/2014/main" xmlns="" val="2335712236"/>
                    </a:ext>
                  </a:extLst>
                </a:gridCol>
              </a:tblGrid>
              <a:tr h="3044565">
                <a:tc>
                  <a:txBody>
                    <a:bodyPr/>
                    <a:lstStyle/>
                    <a:p>
                      <a:r>
                        <a:rPr lang="ru-RU" sz="1200" b="1" dirty="0">
                          <a:solidFill>
                            <a:schemeClr val="tx2"/>
                          </a:solidFill>
                          <a:latin typeface="Tahoma" panose="020B0604030504040204" pitchFamily="34" charset="0"/>
                          <a:ea typeface="Tahoma" panose="020B0604030504040204" pitchFamily="34" charset="0"/>
                          <a:cs typeface="Tahoma" panose="020B0604030504040204" pitchFamily="34" charset="0"/>
                        </a:rPr>
                        <a:t>Концедент</a:t>
                      </a:r>
                    </a:p>
                  </a:txBody>
                  <a:tcPr marL="36000" marT="36000" marB="36000">
                    <a:lnR w="38100" cap="flat" cmpd="sng" algn="ctr">
                      <a:solidFill>
                        <a:schemeClr val="tx2"/>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noFill/>
                  </a:tcPr>
                </a:tc>
                <a:tc>
                  <a:txBody>
                    <a:bodyPr/>
                    <a:lstStyle/>
                    <a:p>
                      <a:pPr marL="171450" indent="-171450">
                        <a:spcAft>
                          <a:spcPts val="400"/>
                        </a:spcAft>
                        <a:buClr>
                          <a:srgbClr val="00B050"/>
                        </a:buClr>
                        <a:buFont typeface="Wingdings" panose="05000000000000000000" pitchFamily="2" charset="2"/>
                        <a:buChar char="§"/>
                      </a:pPr>
                      <a:r>
                        <a:rPr lang="ru-RU" sz="1200" b="0" dirty="0">
                          <a:solidFill>
                            <a:schemeClr val="tx2"/>
                          </a:solidFill>
                          <a:latin typeface="Tahoma" panose="020B0604030504040204" pitchFamily="34" charset="0"/>
                          <a:ea typeface="Tahoma" panose="020B0604030504040204" pitchFamily="34" charset="0"/>
                          <a:cs typeface="Tahoma" panose="020B0604030504040204" pitchFamily="34" charset="0"/>
                        </a:rPr>
                        <a:t>Предоставление земельного участка под строительство объекта</a:t>
                      </a:r>
                      <a:r>
                        <a:rPr lang="en-US" sz="1200" b="0" dirty="0">
                          <a:solidFill>
                            <a:schemeClr val="tx2"/>
                          </a:solidFill>
                          <a:latin typeface="Tahoma" panose="020B0604030504040204" pitchFamily="34" charset="0"/>
                          <a:ea typeface="Tahoma" panose="020B0604030504040204" pitchFamily="34" charset="0"/>
                          <a:cs typeface="Tahoma" panose="020B0604030504040204" pitchFamily="34" charset="0"/>
                        </a:rPr>
                        <a:t> / </a:t>
                      </a:r>
                      <a:r>
                        <a:rPr lang="ru-RU" sz="1200" b="0" dirty="0">
                          <a:solidFill>
                            <a:schemeClr val="tx2"/>
                          </a:solidFill>
                          <a:latin typeface="Tahoma" panose="020B0604030504040204" pitchFamily="34" charset="0"/>
                          <a:ea typeface="Tahoma" panose="020B0604030504040204" pitchFamily="34" charset="0"/>
                          <a:cs typeface="Tahoma" panose="020B0604030504040204" pitchFamily="34" charset="0"/>
                        </a:rPr>
                        <a:t>предоставление объекта соглашения для реконструкции</a:t>
                      </a:r>
                    </a:p>
                    <a:p>
                      <a:pPr marL="171450" marR="0" lvl="0" indent="-171450" algn="l" defTabSz="914400" rtl="0" eaLnBrk="1" fontAlgn="auto" latinLnBrk="0" hangingPunct="1">
                        <a:lnSpc>
                          <a:spcPct val="100000"/>
                        </a:lnSpc>
                        <a:spcBef>
                          <a:spcPts val="0"/>
                        </a:spcBef>
                        <a:spcAft>
                          <a:spcPts val="400"/>
                        </a:spcAft>
                        <a:buClr>
                          <a:srgbClr val="00B050"/>
                        </a:buClr>
                        <a:buSzTx/>
                        <a:buFont typeface="Wingdings" panose="05000000000000000000" pitchFamily="2" charset="2"/>
                        <a:buChar char="§"/>
                        <a:tabLst/>
                        <a:defRPr/>
                      </a:pPr>
                      <a:r>
                        <a:rPr lang="ru-RU" sz="1200" b="0" dirty="0">
                          <a:solidFill>
                            <a:schemeClr val="tx2"/>
                          </a:solidFill>
                          <a:latin typeface="Tahoma" panose="020B0604030504040204" pitchFamily="34" charset="0"/>
                          <a:ea typeface="Tahoma" panose="020B0604030504040204" pitchFamily="34" charset="0"/>
                          <a:cs typeface="Tahoma" panose="020B0604030504040204" pitchFamily="34" charset="0"/>
                        </a:rPr>
                        <a:t>Защита концессионера от изменения законодательства и иных макроэкономических факторов</a:t>
                      </a:r>
                    </a:p>
                    <a:p>
                      <a:pPr marL="0" indent="0">
                        <a:spcAft>
                          <a:spcPts val="400"/>
                        </a:spcAft>
                        <a:buClr>
                          <a:srgbClr val="00B050"/>
                        </a:buClr>
                        <a:buFont typeface="Wingdings" panose="05000000000000000000" pitchFamily="2" charset="2"/>
                        <a:buNone/>
                      </a:pPr>
                      <a:r>
                        <a:rPr lang="ru-RU" sz="1200" b="0" i="1" dirty="0">
                          <a:solidFill>
                            <a:schemeClr val="tx2"/>
                          </a:solidFill>
                          <a:latin typeface="Tahoma" panose="020B0604030504040204" pitchFamily="34" charset="0"/>
                          <a:ea typeface="Tahoma" panose="020B0604030504040204" pitchFamily="34" charset="0"/>
                          <a:cs typeface="Tahoma" panose="020B0604030504040204" pitchFamily="34" charset="0"/>
                        </a:rPr>
                        <a:t>Опционально:</a:t>
                      </a:r>
                    </a:p>
                    <a:p>
                      <a:pPr marL="171450" marR="0" lvl="0" indent="-171450" algn="l" defTabSz="914400" rtl="0" eaLnBrk="1" fontAlgn="auto" latinLnBrk="0" hangingPunct="1">
                        <a:lnSpc>
                          <a:spcPct val="100000"/>
                        </a:lnSpc>
                        <a:spcBef>
                          <a:spcPts val="0"/>
                        </a:spcBef>
                        <a:spcAft>
                          <a:spcPts val="400"/>
                        </a:spcAft>
                        <a:buClr>
                          <a:srgbClr val="00B050"/>
                        </a:buClr>
                        <a:buSzTx/>
                        <a:buFont typeface="Wingdings" panose="05000000000000000000" pitchFamily="2" charset="2"/>
                        <a:buChar char="§"/>
                        <a:tabLst/>
                        <a:defRPr/>
                      </a:pPr>
                      <a:r>
                        <a:rPr lang="ru-RU" sz="1200" b="0" dirty="0">
                          <a:solidFill>
                            <a:schemeClr val="tx2"/>
                          </a:solidFill>
                          <a:latin typeface="Tahoma" panose="020B0604030504040204" pitchFamily="34" charset="0"/>
                          <a:ea typeface="Tahoma" panose="020B0604030504040204" pitchFamily="34" charset="0"/>
                          <a:cs typeface="Tahoma" panose="020B0604030504040204" pitchFamily="34" charset="0"/>
                        </a:rPr>
                        <a:t>Плата концедента (в части компенсации расходов на эксплуатацию и содержание)</a:t>
                      </a:r>
                    </a:p>
                    <a:p>
                      <a:pPr marL="171450" indent="-171450">
                        <a:spcAft>
                          <a:spcPts val="400"/>
                        </a:spcAft>
                        <a:buClr>
                          <a:srgbClr val="00B050"/>
                        </a:buClr>
                        <a:buFont typeface="Wingdings" panose="05000000000000000000" pitchFamily="2" charset="2"/>
                        <a:buChar char="§"/>
                      </a:pPr>
                      <a:r>
                        <a:rPr lang="ru-RU" sz="1200" b="0" dirty="0">
                          <a:solidFill>
                            <a:schemeClr val="tx2"/>
                          </a:solidFill>
                          <a:latin typeface="Tahoma" panose="020B0604030504040204" pitchFamily="34" charset="0"/>
                          <a:ea typeface="Tahoma" panose="020B0604030504040204" pitchFamily="34" charset="0"/>
                          <a:cs typeface="Tahoma" panose="020B0604030504040204" pitchFamily="34" charset="0"/>
                        </a:rPr>
                        <a:t>Предоставление капитального гранта для компенсации части расходов на создание</a:t>
                      </a:r>
                    </a:p>
                    <a:p>
                      <a:pPr marL="171450" indent="-171450">
                        <a:spcAft>
                          <a:spcPts val="400"/>
                        </a:spcAft>
                        <a:buClr>
                          <a:srgbClr val="00B050"/>
                        </a:buClr>
                        <a:buFont typeface="Wingdings" panose="05000000000000000000" pitchFamily="2" charset="2"/>
                        <a:buChar char="§"/>
                      </a:pPr>
                      <a:r>
                        <a:rPr lang="ru-RU" sz="1200" b="0" dirty="0">
                          <a:solidFill>
                            <a:schemeClr val="tx2"/>
                          </a:solidFill>
                          <a:latin typeface="Tahoma" panose="020B0604030504040204" pitchFamily="34" charset="0"/>
                          <a:ea typeface="Tahoma" panose="020B0604030504040204" pitchFamily="34" charset="0"/>
                          <a:cs typeface="Tahoma" panose="020B0604030504040204" pitchFamily="34" charset="0"/>
                        </a:rPr>
                        <a:t>Предоставление налоговых и иных льгот</a:t>
                      </a:r>
                    </a:p>
                    <a:p>
                      <a:pPr marL="171450" indent="-171450">
                        <a:spcAft>
                          <a:spcPts val="400"/>
                        </a:spcAft>
                        <a:buClr>
                          <a:srgbClr val="00B050"/>
                        </a:buClr>
                        <a:buFont typeface="Wingdings" panose="05000000000000000000" pitchFamily="2" charset="2"/>
                        <a:buChar char="§"/>
                      </a:pPr>
                      <a:r>
                        <a:rPr lang="ru-RU" sz="1200" b="0" dirty="0">
                          <a:solidFill>
                            <a:schemeClr val="tx2"/>
                          </a:solidFill>
                          <a:latin typeface="Tahoma" panose="020B0604030504040204" pitchFamily="34" charset="0"/>
                          <a:ea typeface="Tahoma" panose="020B0604030504040204" pitchFamily="34" charset="0"/>
                          <a:cs typeface="Tahoma" panose="020B0604030504040204" pitchFamily="34" charset="0"/>
                        </a:rPr>
                        <a:t>Гарантии по кредитным соглашениям концессионера</a:t>
                      </a:r>
                    </a:p>
                    <a:p>
                      <a:pPr marL="0" indent="0">
                        <a:spcAft>
                          <a:spcPts val="400"/>
                        </a:spcAft>
                        <a:buClr>
                          <a:srgbClr val="00B050"/>
                        </a:buClr>
                        <a:buFont typeface="Wingdings" panose="05000000000000000000" pitchFamily="2" charset="2"/>
                        <a:buNone/>
                      </a:pPr>
                      <a:endParaRPr lang="ru-RU" sz="1200" b="0" dirty="0">
                        <a:solidFill>
                          <a:schemeClr val="tx2"/>
                        </a:solidFill>
                        <a:latin typeface="Tahoma" panose="020B0604030504040204" pitchFamily="34" charset="0"/>
                        <a:ea typeface="Tahoma" panose="020B0604030504040204" pitchFamily="34" charset="0"/>
                        <a:cs typeface="Tahoma" panose="020B0604030504040204" pitchFamily="34" charset="0"/>
                      </a:endParaRPr>
                    </a:p>
                  </a:txBody>
                  <a:tcPr marR="0" marT="36000" marB="36000">
                    <a:lnL w="38100" cap="flat" cmpd="sng" algn="ctr">
                      <a:solidFill>
                        <a:schemeClr val="tx2"/>
                      </a:solidFill>
                      <a:prstDash val="solid"/>
                      <a:round/>
                      <a:headEnd type="none" w="med" len="med"/>
                      <a:tailEnd type="none" w="med" len="med"/>
                    </a:lnL>
                    <a:lnR w="381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xmlns="" val="3704872027"/>
                  </a:ext>
                </a:extLst>
              </a:tr>
              <a:tr h="2195836">
                <a:tc>
                  <a:txBody>
                    <a:bodyPr/>
                    <a:lstStyle/>
                    <a:p>
                      <a:r>
                        <a:rPr lang="ru-RU" sz="1200" b="1" dirty="0">
                          <a:solidFill>
                            <a:schemeClr val="tx2"/>
                          </a:solidFill>
                          <a:latin typeface="Tahoma" panose="020B0604030504040204" pitchFamily="34" charset="0"/>
                          <a:ea typeface="Tahoma" panose="020B0604030504040204" pitchFamily="34" charset="0"/>
                          <a:cs typeface="Tahoma" panose="020B0604030504040204" pitchFamily="34" charset="0"/>
                        </a:rPr>
                        <a:t>Концессионер</a:t>
                      </a:r>
                    </a:p>
                  </a:txBody>
                  <a:tcPr marL="36000" marT="36000" marB="36000">
                    <a:lnR w="38100" cap="flat" cmpd="sng" algn="ctr">
                      <a:solidFill>
                        <a:schemeClr val="tx2"/>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noFill/>
                  </a:tcPr>
                </a:tc>
                <a:tc>
                  <a:txBody>
                    <a:bodyPr/>
                    <a:lstStyle/>
                    <a:p>
                      <a:pPr marL="171450" marR="0" lvl="0" indent="-171450" algn="l" defTabSz="914400" rtl="0" eaLnBrk="1" fontAlgn="auto" latinLnBrk="0" hangingPunct="1">
                        <a:lnSpc>
                          <a:spcPct val="100000"/>
                        </a:lnSpc>
                        <a:spcBef>
                          <a:spcPts val="0"/>
                        </a:spcBef>
                        <a:spcAft>
                          <a:spcPts val="400"/>
                        </a:spcAft>
                        <a:buClr>
                          <a:srgbClr val="00B050"/>
                        </a:buClr>
                        <a:buSzTx/>
                        <a:buFont typeface="Wingdings" panose="05000000000000000000" pitchFamily="2" charset="2"/>
                        <a:buChar char="§"/>
                        <a:tabLst/>
                        <a:defRPr/>
                      </a:pPr>
                      <a:r>
                        <a:rPr lang="ru-RU" sz="1200" b="0" kern="1200" dirty="0">
                          <a:solidFill>
                            <a:schemeClr val="tx2"/>
                          </a:solidFill>
                          <a:latin typeface="Tahoma" panose="020B0604030504040204" pitchFamily="34" charset="0"/>
                          <a:ea typeface="Tahoma" panose="020B0604030504040204" pitchFamily="34" charset="0"/>
                          <a:cs typeface="Tahoma" panose="020B0604030504040204" pitchFamily="34" charset="0"/>
                        </a:rPr>
                        <a:t>Предоставление концеденту обеспечения по обязательствам концессионера</a:t>
                      </a:r>
                    </a:p>
                    <a:p>
                      <a:pPr marL="171450" marR="0" lvl="0" indent="-171450" algn="l" defTabSz="914400" rtl="0" eaLnBrk="1" fontAlgn="auto" latinLnBrk="0" hangingPunct="1">
                        <a:lnSpc>
                          <a:spcPct val="100000"/>
                        </a:lnSpc>
                        <a:spcBef>
                          <a:spcPts val="0"/>
                        </a:spcBef>
                        <a:spcAft>
                          <a:spcPts val="400"/>
                        </a:spcAft>
                        <a:buClr>
                          <a:srgbClr val="00B050"/>
                        </a:buClr>
                        <a:buSzTx/>
                        <a:buFont typeface="Wingdings" panose="05000000000000000000" pitchFamily="2" charset="2"/>
                        <a:buChar char="§"/>
                        <a:tabLst/>
                        <a:defRPr/>
                      </a:pPr>
                      <a:r>
                        <a:rPr lang="ru-RU" sz="1200" b="0" kern="1200" dirty="0">
                          <a:solidFill>
                            <a:schemeClr val="tx2"/>
                          </a:solidFill>
                          <a:latin typeface="Tahoma" panose="020B0604030504040204" pitchFamily="34" charset="0"/>
                          <a:ea typeface="Tahoma" panose="020B0604030504040204" pitchFamily="34" charset="0"/>
                          <a:cs typeface="Tahoma" panose="020B0604030504040204" pitchFamily="34" charset="0"/>
                        </a:rPr>
                        <a:t>Осуществление в полном объеме инвестиций в строительство и эксплуатацию объекта КС</a:t>
                      </a:r>
                    </a:p>
                    <a:p>
                      <a:pPr marL="171450" marR="0" lvl="0" indent="-171450" algn="l" defTabSz="914400" rtl="0" eaLnBrk="1" fontAlgn="auto" latinLnBrk="0" hangingPunct="1">
                        <a:lnSpc>
                          <a:spcPct val="100000"/>
                        </a:lnSpc>
                        <a:spcBef>
                          <a:spcPts val="0"/>
                        </a:spcBef>
                        <a:spcAft>
                          <a:spcPts val="400"/>
                        </a:spcAft>
                        <a:buClr>
                          <a:srgbClr val="00B050"/>
                        </a:buClr>
                        <a:buSzTx/>
                        <a:buFont typeface="Wingdings" panose="05000000000000000000" pitchFamily="2" charset="2"/>
                        <a:buChar char="§"/>
                        <a:tabLst/>
                        <a:defRPr/>
                      </a:pPr>
                      <a:r>
                        <a:rPr lang="ru-RU" sz="1200" b="0" kern="1200" dirty="0">
                          <a:solidFill>
                            <a:schemeClr val="tx2"/>
                          </a:solidFill>
                          <a:latin typeface="Tahoma" panose="020B0604030504040204" pitchFamily="34" charset="0"/>
                          <a:ea typeface="Tahoma" panose="020B0604030504040204" pitchFamily="34" charset="0"/>
                          <a:cs typeface="Tahoma" panose="020B0604030504040204" pitchFamily="34" charset="0"/>
                        </a:rPr>
                        <a:t>Обеспечение создания и непрерывной целевой эксплуатации объекта КС</a:t>
                      </a:r>
                    </a:p>
                    <a:p>
                      <a:pPr marL="171450" marR="0" lvl="0" indent="-171450" algn="l" defTabSz="914400" rtl="0" eaLnBrk="1" fontAlgn="auto" latinLnBrk="0" hangingPunct="1">
                        <a:lnSpc>
                          <a:spcPct val="100000"/>
                        </a:lnSpc>
                        <a:spcBef>
                          <a:spcPts val="0"/>
                        </a:spcBef>
                        <a:spcAft>
                          <a:spcPts val="400"/>
                        </a:spcAft>
                        <a:buClr>
                          <a:srgbClr val="00B050"/>
                        </a:buClr>
                        <a:buSzTx/>
                        <a:buFont typeface="Wingdings" panose="05000000000000000000" pitchFamily="2" charset="2"/>
                        <a:buChar char="§"/>
                        <a:tabLst/>
                        <a:defRPr/>
                      </a:pPr>
                      <a:r>
                        <a:rPr lang="ru-RU" sz="1200" b="0" kern="1200" dirty="0">
                          <a:solidFill>
                            <a:schemeClr val="tx2"/>
                          </a:solidFill>
                          <a:latin typeface="Tahoma" panose="020B0604030504040204" pitchFamily="34" charset="0"/>
                          <a:ea typeface="Tahoma" panose="020B0604030504040204" pitchFamily="34" charset="0"/>
                          <a:cs typeface="Tahoma" panose="020B0604030504040204" pitchFamily="34" charset="0"/>
                        </a:rPr>
                        <a:t>Поддержание объекта КС в исправном состоянии, проведение за свой счёт текущего и капитального ремонта</a:t>
                      </a:r>
                    </a:p>
                    <a:p>
                      <a:pPr marL="171450" marR="0" lvl="0" indent="-171450" algn="l" defTabSz="914400" rtl="0" eaLnBrk="1" fontAlgn="auto" latinLnBrk="0" hangingPunct="1">
                        <a:lnSpc>
                          <a:spcPct val="100000"/>
                        </a:lnSpc>
                        <a:spcBef>
                          <a:spcPts val="0"/>
                        </a:spcBef>
                        <a:spcAft>
                          <a:spcPts val="400"/>
                        </a:spcAft>
                        <a:buClr>
                          <a:srgbClr val="00B050"/>
                        </a:buClr>
                        <a:buSzTx/>
                        <a:buFont typeface="Wingdings" panose="05000000000000000000" pitchFamily="2" charset="2"/>
                        <a:buChar char="§"/>
                        <a:tabLst/>
                        <a:defRPr/>
                      </a:pPr>
                      <a:r>
                        <a:rPr lang="ru-RU" sz="1200" b="0" kern="1200" dirty="0">
                          <a:solidFill>
                            <a:schemeClr val="tx2"/>
                          </a:solidFill>
                          <a:latin typeface="Tahoma" panose="020B0604030504040204" pitchFamily="34" charset="0"/>
                          <a:ea typeface="Tahoma" panose="020B0604030504040204" pitchFamily="34" charset="0"/>
                          <a:cs typeface="Tahoma" panose="020B0604030504040204" pitchFamily="34" charset="0"/>
                        </a:rPr>
                        <a:t>Осуществление передачи (возврат) объекта КС по завершении срока КС</a:t>
                      </a:r>
                    </a:p>
                  </a:txBody>
                  <a:tcPr marR="0" marT="36000" marB="36000">
                    <a:lnL w="38100" cap="flat" cmpd="sng" algn="ctr">
                      <a:solidFill>
                        <a:schemeClr val="tx2"/>
                      </a:solidFill>
                      <a:prstDash val="solid"/>
                      <a:round/>
                      <a:headEnd type="none" w="med" len="med"/>
                      <a:tailEnd type="none" w="med" len="med"/>
                    </a:lnL>
                    <a:lnR w="381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xmlns="" val="3461931506"/>
                  </a:ext>
                </a:extLst>
              </a:tr>
            </a:tbl>
          </a:graphicData>
        </a:graphic>
      </p:graphicFrame>
      <p:cxnSp>
        <p:nvCxnSpPr>
          <p:cNvPr id="8" name="Прямая соединительная линия 7">
            <a:extLst>
              <a:ext uri="{FF2B5EF4-FFF2-40B4-BE49-F238E27FC236}">
                <a16:creationId xmlns:a16="http://schemas.microsoft.com/office/drawing/2014/main" xmlns="" id="{B10509E0-983F-4B67-A129-9FD7D182C42D}"/>
              </a:ext>
            </a:extLst>
          </p:cNvPr>
          <p:cNvCxnSpPr>
            <a:cxnSpLocks/>
          </p:cNvCxnSpPr>
          <p:nvPr/>
        </p:nvCxnSpPr>
        <p:spPr>
          <a:xfrm>
            <a:off x="6934200" y="908050"/>
            <a:ext cx="0" cy="5695805"/>
          </a:xfrm>
          <a:prstGeom prst="line">
            <a:avLst/>
          </a:prstGeom>
          <a:ln w="12700">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7" name="Прямая со стрелкой 56">
            <a:extLst>
              <a:ext uri="{FF2B5EF4-FFF2-40B4-BE49-F238E27FC236}">
                <a16:creationId xmlns:a16="http://schemas.microsoft.com/office/drawing/2014/main" xmlns="" id="{0A700223-0515-4D0A-95C8-DE3525BAB7B9}"/>
              </a:ext>
            </a:extLst>
          </p:cNvPr>
          <p:cNvCxnSpPr>
            <a:cxnSpLocks/>
          </p:cNvCxnSpPr>
          <p:nvPr/>
        </p:nvCxnSpPr>
        <p:spPr>
          <a:xfrm flipH="1" flipV="1">
            <a:off x="3118152" y="1710050"/>
            <a:ext cx="552485" cy="831171"/>
          </a:xfrm>
          <a:prstGeom prst="straightConnector1">
            <a:avLst/>
          </a:prstGeom>
          <a:ln>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8" name="Прямая со стрелкой 57">
            <a:extLst>
              <a:ext uri="{FF2B5EF4-FFF2-40B4-BE49-F238E27FC236}">
                <a16:creationId xmlns:a16="http://schemas.microsoft.com/office/drawing/2014/main" xmlns="" id="{0087BDD7-A383-4DA7-AF41-5C80B02EB181}"/>
              </a:ext>
            </a:extLst>
          </p:cNvPr>
          <p:cNvCxnSpPr>
            <a:cxnSpLocks/>
          </p:cNvCxnSpPr>
          <p:nvPr/>
        </p:nvCxnSpPr>
        <p:spPr>
          <a:xfrm flipH="1" flipV="1">
            <a:off x="3360421" y="1710050"/>
            <a:ext cx="552485" cy="831171"/>
          </a:xfrm>
          <a:prstGeom prst="straightConnector1">
            <a:avLst/>
          </a:prstGeom>
          <a:ln>
            <a:solidFill>
              <a:srgbClr val="F05A5A"/>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xmlns="" id="{38DF1AE5-7B92-4580-8E69-709E4E8BCF85}"/>
              </a:ext>
            </a:extLst>
          </p:cNvPr>
          <p:cNvSpPr txBox="1"/>
          <p:nvPr/>
        </p:nvSpPr>
        <p:spPr>
          <a:xfrm>
            <a:off x="1940578" y="1927690"/>
            <a:ext cx="1284716" cy="184666"/>
          </a:xfrm>
          <a:prstGeom prst="rect">
            <a:avLst/>
          </a:prstGeom>
          <a:noFill/>
        </p:spPr>
        <p:txBody>
          <a:bodyPr wrap="square" lIns="0" tIns="0" rIns="0" bIns="0" rtlCol="0">
            <a:spAutoFit/>
          </a:bodyPr>
          <a:lstStyle/>
          <a:p>
            <a:r>
              <a:rPr lang="ru-RU" sz="1200" i="1" dirty="0">
                <a:solidFill>
                  <a:schemeClr val="tx2"/>
                </a:solidFill>
                <a:latin typeface="Tahoma" panose="020B0604030504040204" pitchFamily="34" charset="0"/>
                <a:ea typeface="Tahoma" panose="020B0604030504040204" pitchFamily="34" charset="0"/>
                <a:cs typeface="Tahoma" panose="020B0604030504040204" pitchFamily="34" charset="0"/>
              </a:rPr>
              <a:t>Финансирование</a:t>
            </a:r>
          </a:p>
        </p:txBody>
      </p:sp>
      <p:sp>
        <p:nvSpPr>
          <p:cNvPr id="60" name="TextBox 59">
            <a:extLst>
              <a:ext uri="{FF2B5EF4-FFF2-40B4-BE49-F238E27FC236}">
                <a16:creationId xmlns:a16="http://schemas.microsoft.com/office/drawing/2014/main" xmlns="" id="{7C377161-F7E8-43F9-BA86-B9493C29D578}"/>
              </a:ext>
            </a:extLst>
          </p:cNvPr>
          <p:cNvSpPr txBox="1"/>
          <p:nvPr/>
        </p:nvSpPr>
        <p:spPr>
          <a:xfrm>
            <a:off x="3760510" y="1848636"/>
            <a:ext cx="1284716" cy="369332"/>
          </a:xfrm>
          <a:prstGeom prst="rect">
            <a:avLst/>
          </a:prstGeom>
          <a:noFill/>
        </p:spPr>
        <p:txBody>
          <a:bodyPr wrap="square" lIns="0" tIns="0" rIns="0" bIns="0" rtlCol="0">
            <a:spAutoFit/>
          </a:bodyPr>
          <a:lstStyle/>
          <a:p>
            <a:r>
              <a:rPr lang="ru-RU" sz="1200" i="1" dirty="0">
                <a:solidFill>
                  <a:srgbClr val="F05A5A"/>
                </a:solidFill>
                <a:latin typeface="Tahoma" panose="020B0604030504040204" pitchFamily="34" charset="0"/>
                <a:ea typeface="Tahoma" panose="020B0604030504040204" pitchFamily="34" charset="0"/>
                <a:cs typeface="Tahoma" panose="020B0604030504040204" pitchFamily="34" charset="0"/>
              </a:rPr>
              <a:t>Возврат инвестиций</a:t>
            </a:r>
          </a:p>
        </p:txBody>
      </p:sp>
      <p:cxnSp>
        <p:nvCxnSpPr>
          <p:cNvPr id="61" name="Прямая со стрелкой 60">
            <a:extLst>
              <a:ext uri="{FF2B5EF4-FFF2-40B4-BE49-F238E27FC236}">
                <a16:creationId xmlns:a16="http://schemas.microsoft.com/office/drawing/2014/main" xmlns="" id="{2F0CC548-28DB-4D33-B894-583175C7F3A9}"/>
              </a:ext>
            </a:extLst>
          </p:cNvPr>
          <p:cNvCxnSpPr>
            <a:cxnSpLocks/>
          </p:cNvCxnSpPr>
          <p:nvPr/>
        </p:nvCxnSpPr>
        <p:spPr>
          <a:xfrm flipV="1">
            <a:off x="5115560" y="1710050"/>
            <a:ext cx="554400" cy="812794"/>
          </a:xfrm>
          <a:prstGeom prst="straightConnector1">
            <a:avLst/>
          </a:prstGeom>
          <a:ln>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2" name="Прямая со стрелкой 61">
            <a:extLst>
              <a:ext uri="{FF2B5EF4-FFF2-40B4-BE49-F238E27FC236}">
                <a16:creationId xmlns:a16="http://schemas.microsoft.com/office/drawing/2014/main" xmlns="" id="{F1D73D73-3361-4DDE-8244-F122FAC0FB25}"/>
              </a:ext>
            </a:extLst>
          </p:cNvPr>
          <p:cNvCxnSpPr>
            <a:cxnSpLocks/>
          </p:cNvCxnSpPr>
          <p:nvPr/>
        </p:nvCxnSpPr>
        <p:spPr>
          <a:xfrm flipV="1">
            <a:off x="5341227" y="1710050"/>
            <a:ext cx="554400" cy="812794"/>
          </a:xfrm>
          <a:prstGeom prst="straightConnector1">
            <a:avLst/>
          </a:prstGeom>
          <a:ln>
            <a:solidFill>
              <a:srgbClr val="F05A5A"/>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xmlns="" id="{2BCA3DC8-9885-4C16-B01A-897923C9ADCC}"/>
              </a:ext>
            </a:extLst>
          </p:cNvPr>
          <p:cNvSpPr txBox="1"/>
          <p:nvPr/>
        </p:nvSpPr>
        <p:spPr>
          <a:xfrm>
            <a:off x="5856163" y="1835478"/>
            <a:ext cx="994489" cy="369332"/>
          </a:xfrm>
          <a:prstGeom prst="rect">
            <a:avLst/>
          </a:prstGeom>
          <a:noFill/>
        </p:spPr>
        <p:txBody>
          <a:bodyPr wrap="square" lIns="0" tIns="0" rIns="0" bIns="0" rtlCol="0">
            <a:spAutoFit/>
          </a:bodyPr>
          <a:lstStyle/>
          <a:p>
            <a:r>
              <a:rPr lang="ru-RU" sz="1200" i="1" dirty="0">
                <a:solidFill>
                  <a:srgbClr val="F05A5A"/>
                </a:solidFill>
                <a:latin typeface="Tahoma" panose="020B0604030504040204" pitchFamily="34" charset="0"/>
                <a:ea typeface="Tahoma" panose="020B0604030504040204" pitchFamily="34" charset="0"/>
                <a:cs typeface="Tahoma" panose="020B0604030504040204" pitchFamily="34" charset="0"/>
              </a:rPr>
              <a:t>Возврат тела долга и %</a:t>
            </a:r>
          </a:p>
        </p:txBody>
      </p:sp>
      <p:sp>
        <p:nvSpPr>
          <p:cNvPr id="64" name="TextBox 63">
            <a:extLst>
              <a:ext uri="{FF2B5EF4-FFF2-40B4-BE49-F238E27FC236}">
                <a16:creationId xmlns:a16="http://schemas.microsoft.com/office/drawing/2014/main" xmlns="" id="{65D8DEAA-E257-448B-8D68-3CF824BE02ED}"/>
              </a:ext>
            </a:extLst>
          </p:cNvPr>
          <p:cNvSpPr txBox="1"/>
          <p:nvPr/>
        </p:nvSpPr>
        <p:spPr>
          <a:xfrm>
            <a:off x="4955862" y="1923452"/>
            <a:ext cx="405767" cy="184666"/>
          </a:xfrm>
          <a:prstGeom prst="rect">
            <a:avLst/>
          </a:prstGeom>
          <a:noFill/>
        </p:spPr>
        <p:txBody>
          <a:bodyPr wrap="square" lIns="0" tIns="0" rIns="0" bIns="0" rtlCol="0">
            <a:spAutoFit/>
          </a:bodyPr>
          <a:lstStyle/>
          <a:p>
            <a:r>
              <a:rPr lang="ru-RU" sz="1200" i="1" dirty="0" err="1">
                <a:solidFill>
                  <a:schemeClr val="tx2"/>
                </a:solidFill>
                <a:latin typeface="Tahoma" panose="020B0604030504040204" pitchFamily="34" charset="0"/>
                <a:ea typeface="Tahoma" panose="020B0604030504040204" pitchFamily="34" charset="0"/>
                <a:cs typeface="Tahoma" panose="020B0604030504040204" pitchFamily="34" charset="0"/>
              </a:rPr>
              <a:t>Займ</a:t>
            </a:r>
            <a:endParaRPr lang="ru-RU" sz="1200" i="1" dirty="0">
              <a:solidFill>
                <a:schemeClr val="tx2"/>
              </a:solidFill>
              <a:latin typeface="Tahoma" panose="020B0604030504040204" pitchFamily="34" charset="0"/>
              <a:ea typeface="Tahoma" panose="020B0604030504040204" pitchFamily="34" charset="0"/>
              <a:cs typeface="Tahoma" panose="020B0604030504040204" pitchFamily="34" charset="0"/>
            </a:endParaRPr>
          </a:p>
        </p:txBody>
      </p:sp>
      <p:cxnSp>
        <p:nvCxnSpPr>
          <p:cNvPr id="65" name="Прямая со стрелкой 64">
            <a:extLst>
              <a:ext uri="{FF2B5EF4-FFF2-40B4-BE49-F238E27FC236}">
                <a16:creationId xmlns:a16="http://schemas.microsoft.com/office/drawing/2014/main" xmlns="" id="{F58B2687-EE1E-4325-8FD9-3306C34E50D1}"/>
              </a:ext>
            </a:extLst>
          </p:cNvPr>
          <p:cNvCxnSpPr>
            <a:cxnSpLocks/>
          </p:cNvCxnSpPr>
          <p:nvPr/>
        </p:nvCxnSpPr>
        <p:spPr>
          <a:xfrm flipH="1">
            <a:off x="2194525" y="3081036"/>
            <a:ext cx="1600235"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xmlns="" id="{E71401AB-FBDB-4DF1-8CDA-B97E0999930C}"/>
              </a:ext>
            </a:extLst>
          </p:cNvPr>
          <p:cNvSpPr txBox="1"/>
          <p:nvPr/>
        </p:nvSpPr>
        <p:spPr>
          <a:xfrm>
            <a:off x="2382339" y="2911759"/>
            <a:ext cx="1217766" cy="338554"/>
          </a:xfrm>
          <a:prstGeom prst="rect">
            <a:avLst/>
          </a:prstGeom>
          <a:solidFill>
            <a:schemeClr val="bg1"/>
          </a:solidFill>
          <a:ln>
            <a:solidFill>
              <a:schemeClr val="tx1"/>
            </a:solidFill>
          </a:ln>
        </p:spPr>
        <p:txBody>
          <a:bodyPr wrap="square" lIns="0" tIns="0" rIns="0" bIns="0" rtlCol="0">
            <a:spAutoFit/>
          </a:bodyPr>
          <a:lstStyle/>
          <a:p>
            <a:pPr algn="ctr"/>
            <a:r>
              <a:rPr lang="ru-RU" sz="1100" b="1" i="1" dirty="0">
                <a:latin typeface="Tahoma" panose="020B0604030504040204" pitchFamily="34" charset="0"/>
                <a:ea typeface="Tahoma" panose="020B0604030504040204" pitchFamily="34" charset="0"/>
                <a:cs typeface="Tahoma" panose="020B0604030504040204" pitchFamily="34" charset="0"/>
              </a:rPr>
              <a:t>Концессионное соглашение</a:t>
            </a:r>
          </a:p>
        </p:txBody>
      </p:sp>
      <p:sp>
        <p:nvSpPr>
          <p:cNvPr id="71" name="Прямоугольник: скругленные углы 11">
            <a:extLst>
              <a:ext uri="{FF2B5EF4-FFF2-40B4-BE49-F238E27FC236}">
                <a16:creationId xmlns:a16="http://schemas.microsoft.com/office/drawing/2014/main" xmlns="" id="{68A3EC00-17D2-4A20-BAFD-4D4D1033C660}"/>
              </a:ext>
            </a:extLst>
          </p:cNvPr>
          <p:cNvSpPr/>
          <p:nvPr/>
        </p:nvSpPr>
        <p:spPr>
          <a:xfrm>
            <a:off x="2489939" y="4667094"/>
            <a:ext cx="1575402" cy="599098"/>
          </a:xfrm>
          <a:prstGeom prst="round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100" dirty="0">
                <a:latin typeface="Tahoma" panose="020B0604030504040204" pitchFamily="34" charset="0"/>
                <a:ea typeface="Tahoma" panose="020B0604030504040204" pitchFamily="34" charset="0"/>
                <a:cs typeface="Tahoma" panose="020B0604030504040204" pitchFamily="34" charset="0"/>
              </a:rPr>
              <a:t>Детская больница</a:t>
            </a:r>
          </a:p>
        </p:txBody>
      </p:sp>
      <p:cxnSp>
        <p:nvCxnSpPr>
          <p:cNvPr id="72" name="Прямая со стрелкой 71">
            <a:extLst>
              <a:ext uri="{FF2B5EF4-FFF2-40B4-BE49-F238E27FC236}">
                <a16:creationId xmlns:a16="http://schemas.microsoft.com/office/drawing/2014/main" xmlns="" id="{FEED9D4C-8BC0-4206-82F4-8A19893289E0}"/>
              </a:ext>
            </a:extLst>
          </p:cNvPr>
          <p:cNvCxnSpPr>
            <a:cxnSpLocks/>
          </p:cNvCxnSpPr>
          <p:nvPr/>
        </p:nvCxnSpPr>
        <p:spPr>
          <a:xfrm flipV="1">
            <a:off x="3832221" y="3664817"/>
            <a:ext cx="288000" cy="900000"/>
          </a:xfrm>
          <a:prstGeom prst="straightConnector1">
            <a:avLst/>
          </a:prstGeom>
          <a:ln>
            <a:solidFill>
              <a:srgbClr val="F05A5A"/>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xmlns="" id="{AD09D610-6C6C-423C-B7CA-0231C4EA2AD6}"/>
              </a:ext>
            </a:extLst>
          </p:cNvPr>
          <p:cNvSpPr txBox="1"/>
          <p:nvPr/>
        </p:nvSpPr>
        <p:spPr>
          <a:xfrm>
            <a:off x="2576994" y="3836528"/>
            <a:ext cx="1217766" cy="553998"/>
          </a:xfrm>
          <a:prstGeom prst="rect">
            <a:avLst/>
          </a:prstGeom>
          <a:noFill/>
        </p:spPr>
        <p:txBody>
          <a:bodyPr wrap="square" lIns="0" tIns="0" rIns="0" bIns="0" rtlCol="0">
            <a:spAutoFit/>
          </a:bodyPr>
          <a:lstStyle/>
          <a:p>
            <a:r>
              <a:rPr lang="ru-RU" sz="1200" i="1" dirty="0">
                <a:solidFill>
                  <a:srgbClr val="F05A5A"/>
                </a:solidFill>
                <a:latin typeface="Tahoma" panose="020B0604030504040204" pitchFamily="34" charset="0"/>
                <a:ea typeface="Tahoma" panose="020B0604030504040204" pitchFamily="34" charset="0"/>
                <a:cs typeface="Tahoma" panose="020B0604030504040204" pitchFamily="34" charset="0"/>
              </a:rPr>
              <a:t>1. Строительство / реконструкция</a:t>
            </a:r>
            <a:br>
              <a:rPr lang="ru-RU" sz="1200" i="1" dirty="0">
                <a:solidFill>
                  <a:srgbClr val="F05A5A"/>
                </a:solidFill>
                <a:latin typeface="Tahoma" panose="020B0604030504040204" pitchFamily="34" charset="0"/>
                <a:ea typeface="Tahoma" panose="020B0604030504040204" pitchFamily="34" charset="0"/>
                <a:cs typeface="Tahoma" panose="020B0604030504040204" pitchFamily="34" charset="0"/>
              </a:rPr>
            </a:br>
            <a:r>
              <a:rPr lang="ru-RU" sz="1200" i="1" dirty="0">
                <a:solidFill>
                  <a:srgbClr val="F05A5A"/>
                </a:solidFill>
                <a:latin typeface="Tahoma" panose="020B0604030504040204" pitchFamily="34" charset="0"/>
                <a:ea typeface="Tahoma" panose="020B0604030504040204" pitchFamily="34" charset="0"/>
                <a:cs typeface="Tahoma" panose="020B0604030504040204" pitchFamily="34" charset="0"/>
              </a:rPr>
              <a:t>2. Эксплуатация</a:t>
            </a:r>
          </a:p>
        </p:txBody>
      </p:sp>
      <p:sp>
        <p:nvSpPr>
          <p:cNvPr id="74" name="Прямоугольник: скругленные углы 11">
            <a:extLst>
              <a:ext uri="{FF2B5EF4-FFF2-40B4-BE49-F238E27FC236}">
                <a16:creationId xmlns:a16="http://schemas.microsoft.com/office/drawing/2014/main" xmlns="" id="{3E91102B-6AE0-494A-9D93-BFECA4796D1F}"/>
              </a:ext>
            </a:extLst>
          </p:cNvPr>
          <p:cNvSpPr/>
          <p:nvPr/>
        </p:nvSpPr>
        <p:spPr>
          <a:xfrm>
            <a:off x="5243467" y="4679063"/>
            <a:ext cx="1575402" cy="599098"/>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b="1" dirty="0">
                <a:solidFill>
                  <a:schemeClr val="accent1"/>
                </a:solidFill>
                <a:latin typeface="Tahoma" panose="020B0604030504040204" pitchFamily="34" charset="0"/>
                <a:ea typeface="Tahoma" panose="020B0604030504040204" pitchFamily="34" charset="0"/>
                <a:cs typeface="Tahoma" panose="020B0604030504040204" pitchFamily="34" charset="0"/>
              </a:rPr>
              <a:t>Потребители</a:t>
            </a:r>
            <a:endParaRPr lang="ru-RU" sz="1100"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pic>
        <p:nvPicPr>
          <p:cNvPr id="76" name="Рисунок 75" descr="Пользователи">
            <a:extLst>
              <a:ext uri="{FF2B5EF4-FFF2-40B4-BE49-F238E27FC236}">
                <a16:creationId xmlns:a16="http://schemas.microsoft.com/office/drawing/2014/main" xmlns="" id="{628D6178-DEB2-42AB-98C0-138A883D3E91}"/>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xmlns="" r:embed="rId3"/>
              </a:ext>
            </a:extLst>
          </a:blip>
          <a:stretch>
            <a:fillRect/>
          </a:stretch>
        </p:blipFill>
        <p:spPr>
          <a:xfrm>
            <a:off x="4888936" y="4721188"/>
            <a:ext cx="556086" cy="556086"/>
          </a:xfrm>
          <a:prstGeom prst="rect">
            <a:avLst/>
          </a:prstGeom>
        </p:spPr>
      </p:pic>
      <p:cxnSp>
        <p:nvCxnSpPr>
          <p:cNvPr id="77" name="Прямая со стрелкой 76">
            <a:extLst>
              <a:ext uri="{FF2B5EF4-FFF2-40B4-BE49-F238E27FC236}">
                <a16:creationId xmlns:a16="http://schemas.microsoft.com/office/drawing/2014/main" xmlns="" id="{77D1074A-A57D-4754-BECF-C4A37BA2B2B8}"/>
              </a:ext>
            </a:extLst>
          </p:cNvPr>
          <p:cNvCxnSpPr>
            <a:cxnSpLocks/>
          </p:cNvCxnSpPr>
          <p:nvPr/>
        </p:nvCxnSpPr>
        <p:spPr>
          <a:xfrm flipH="1" flipV="1">
            <a:off x="5350160" y="3663527"/>
            <a:ext cx="288000" cy="900000"/>
          </a:xfrm>
          <a:prstGeom prst="straightConnector1">
            <a:avLst/>
          </a:prstGeom>
          <a:ln>
            <a:solidFill>
              <a:schemeClr val="accent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xmlns="" id="{EA90F3BC-CCB1-437B-9013-B4E04DD270CE}"/>
              </a:ext>
            </a:extLst>
          </p:cNvPr>
          <p:cNvSpPr txBox="1"/>
          <p:nvPr/>
        </p:nvSpPr>
        <p:spPr>
          <a:xfrm>
            <a:off x="5587913" y="3967771"/>
            <a:ext cx="1284716" cy="184666"/>
          </a:xfrm>
          <a:prstGeom prst="rect">
            <a:avLst/>
          </a:prstGeom>
          <a:noFill/>
        </p:spPr>
        <p:txBody>
          <a:bodyPr wrap="square" lIns="0" tIns="0" rIns="0" bIns="0" rtlCol="0">
            <a:spAutoFit/>
          </a:bodyPr>
          <a:lstStyle/>
          <a:p>
            <a:r>
              <a:rPr lang="ru-RU" sz="1200" i="1" dirty="0">
                <a:solidFill>
                  <a:schemeClr val="accent1"/>
                </a:solidFill>
                <a:latin typeface="Tahoma" panose="020B0604030504040204" pitchFamily="34" charset="0"/>
                <a:ea typeface="Tahoma" panose="020B0604030504040204" pitchFamily="34" charset="0"/>
                <a:cs typeface="Tahoma" panose="020B0604030504040204" pitchFamily="34" charset="0"/>
              </a:rPr>
              <a:t>Оплата услуг </a:t>
            </a:r>
            <a:r>
              <a:rPr lang="ru-RU" sz="1200" i="1" baseline="30000" dirty="0">
                <a:solidFill>
                  <a:schemeClr val="accent1"/>
                </a:solidFill>
                <a:latin typeface="Tahoma" panose="020B0604030504040204" pitchFamily="34" charset="0"/>
                <a:ea typeface="Tahoma" panose="020B0604030504040204" pitchFamily="34" charset="0"/>
                <a:cs typeface="Tahoma" panose="020B0604030504040204" pitchFamily="34" charset="0"/>
              </a:rPr>
              <a:t>(1)</a:t>
            </a:r>
            <a:endParaRPr lang="ru-RU" sz="1200" i="1"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cxnSp>
        <p:nvCxnSpPr>
          <p:cNvPr id="83" name="Соединитель: уступ 27">
            <a:extLst>
              <a:ext uri="{FF2B5EF4-FFF2-40B4-BE49-F238E27FC236}">
                <a16:creationId xmlns:a16="http://schemas.microsoft.com/office/drawing/2014/main" xmlns="" id="{FAA690E4-08E4-4BF2-9EB0-03A943D356A5}"/>
              </a:ext>
            </a:extLst>
          </p:cNvPr>
          <p:cNvCxnSpPr>
            <a:cxnSpLocks/>
            <a:stCxn id="71" idx="2"/>
            <a:endCxn id="74" idx="2"/>
          </p:cNvCxnSpPr>
          <p:nvPr/>
        </p:nvCxnSpPr>
        <p:spPr>
          <a:xfrm rot="16200000" flipH="1">
            <a:off x="4648420" y="3895412"/>
            <a:ext cx="11969" cy="2753528"/>
          </a:xfrm>
          <a:prstGeom prst="bentConnector3">
            <a:avLst>
              <a:gd name="adj1" fmla="val 2009934"/>
            </a:avLst>
          </a:prstGeom>
          <a:ln w="12700">
            <a:solidFill>
              <a:schemeClr val="tx1">
                <a:lumMod val="50000"/>
                <a:lumOff val="50000"/>
              </a:schemeClr>
            </a:solidFill>
            <a:prstDash val="dash"/>
            <a:headEnd type="diamond"/>
            <a:tailEnd type="stealth" w="lg" len="lg"/>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xmlns="" id="{4A4DB5F7-B7BC-4767-B6B5-A85409CD81C4}"/>
              </a:ext>
            </a:extLst>
          </p:cNvPr>
          <p:cNvSpPr txBox="1"/>
          <p:nvPr/>
        </p:nvSpPr>
        <p:spPr>
          <a:xfrm>
            <a:off x="4036449" y="5541053"/>
            <a:ext cx="1284716" cy="184666"/>
          </a:xfrm>
          <a:prstGeom prst="rect">
            <a:avLst/>
          </a:prstGeom>
          <a:noFill/>
        </p:spPr>
        <p:txBody>
          <a:bodyPr wrap="square" lIns="0" tIns="0" rIns="0" bIns="0" rtlCol="0">
            <a:spAutoFit/>
          </a:bodyPr>
          <a:lstStyle/>
          <a:p>
            <a:pPr algn="ctr"/>
            <a:r>
              <a:rPr lang="ru-RU" sz="1200" i="1" dirty="0">
                <a:solidFill>
                  <a:schemeClr val="tx1">
                    <a:lumMod val="50000"/>
                    <a:lumOff val="50000"/>
                  </a:schemeClr>
                </a:solidFill>
                <a:latin typeface="Tahoma" panose="020B0604030504040204" pitchFamily="34" charset="0"/>
                <a:ea typeface="Tahoma" panose="020B0604030504040204" pitchFamily="34" charset="0"/>
                <a:cs typeface="Tahoma" panose="020B0604030504040204" pitchFamily="34" charset="0"/>
              </a:rPr>
              <a:t>Оказание услуг</a:t>
            </a:r>
          </a:p>
        </p:txBody>
      </p:sp>
      <p:cxnSp>
        <p:nvCxnSpPr>
          <p:cNvPr id="29" name="Соединитель: уступ 27">
            <a:extLst>
              <a:ext uri="{FF2B5EF4-FFF2-40B4-BE49-F238E27FC236}">
                <a16:creationId xmlns:a16="http://schemas.microsoft.com/office/drawing/2014/main" xmlns="" id="{33607A69-5451-4EC2-B1C6-5A23797926F4}"/>
              </a:ext>
            </a:extLst>
          </p:cNvPr>
          <p:cNvCxnSpPr>
            <a:cxnSpLocks/>
            <a:stCxn id="49" idx="2"/>
            <a:endCxn id="34" idx="2"/>
          </p:cNvCxnSpPr>
          <p:nvPr/>
        </p:nvCxnSpPr>
        <p:spPr>
          <a:xfrm rot="5400000" flipH="1" flipV="1">
            <a:off x="2591076" y="2060955"/>
            <a:ext cx="165158" cy="2740036"/>
          </a:xfrm>
          <a:prstGeom prst="bentConnector3">
            <a:avLst>
              <a:gd name="adj1" fmla="val -62286"/>
            </a:avLst>
          </a:prstGeom>
          <a:ln w="12700">
            <a:solidFill>
              <a:schemeClr val="tx2"/>
            </a:solidFill>
            <a:prstDash val="dash"/>
            <a:headEnd type="diamond"/>
            <a:tailEnd type="stealth" w="lg" len="lg"/>
          </a:ln>
        </p:spPr>
        <p:style>
          <a:lnRef idx="1">
            <a:schemeClr val="accent1"/>
          </a:lnRef>
          <a:fillRef idx="0">
            <a:schemeClr val="accent1"/>
          </a:fillRef>
          <a:effectRef idx="0">
            <a:schemeClr val="accent1"/>
          </a:effectRef>
          <a:fontRef idx="minor">
            <a:schemeClr val="tx1"/>
          </a:fontRef>
        </p:style>
      </p:cxnSp>
      <p:sp>
        <p:nvSpPr>
          <p:cNvPr id="34" name="Прямоугольник: скругленные углы 11">
            <a:extLst>
              <a:ext uri="{FF2B5EF4-FFF2-40B4-BE49-F238E27FC236}">
                <a16:creationId xmlns:a16="http://schemas.microsoft.com/office/drawing/2014/main" xmlns="" id="{ABC1F873-C9E8-4FE9-AEE3-293DFC6952BF}"/>
              </a:ext>
            </a:extLst>
          </p:cNvPr>
          <p:cNvSpPr/>
          <p:nvPr/>
        </p:nvSpPr>
        <p:spPr>
          <a:xfrm>
            <a:off x="3968993" y="3302675"/>
            <a:ext cx="149359" cy="45719"/>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200" b="1" dirty="0">
              <a:solidFill>
                <a:srgbClr val="F05A5A"/>
              </a:solidFill>
              <a:latin typeface="Tahoma" panose="020B0604030504040204" pitchFamily="34" charset="0"/>
              <a:ea typeface="Tahoma" panose="020B0604030504040204" pitchFamily="34" charset="0"/>
              <a:cs typeface="Tahoma" panose="020B0604030504040204" pitchFamily="34" charset="0"/>
            </a:endParaRPr>
          </a:p>
        </p:txBody>
      </p:sp>
      <p:sp>
        <p:nvSpPr>
          <p:cNvPr id="40" name="TextBox 39">
            <a:extLst>
              <a:ext uri="{FF2B5EF4-FFF2-40B4-BE49-F238E27FC236}">
                <a16:creationId xmlns:a16="http://schemas.microsoft.com/office/drawing/2014/main" xmlns="" id="{4B460BB8-298E-42A5-B9C7-BAC9061ED4AB}"/>
              </a:ext>
            </a:extLst>
          </p:cNvPr>
          <p:cNvSpPr txBox="1"/>
          <p:nvPr/>
        </p:nvSpPr>
        <p:spPr>
          <a:xfrm>
            <a:off x="2091338" y="3413859"/>
            <a:ext cx="1877628" cy="184666"/>
          </a:xfrm>
          <a:prstGeom prst="rect">
            <a:avLst/>
          </a:prstGeom>
          <a:noFill/>
        </p:spPr>
        <p:txBody>
          <a:bodyPr wrap="square" lIns="0" tIns="0" rIns="0" bIns="0" rtlCol="0">
            <a:spAutoFit/>
          </a:bodyPr>
          <a:lstStyle/>
          <a:p>
            <a:r>
              <a:rPr lang="en-US" sz="1200" i="1" dirty="0">
                <a:solidFill>
                  <a:schemeClr val="tx2"/>
                </a:solidFill>
                <a:latin typeface="Tahoma" panose="020B0604030504040204" pitchFamily="34" charset="0"/>
                <a:ea typeface="Tahoma" panose="020B0604030504040204" pitchFamily="34" charset="0"/>
                <a:cs typeface="Tahoma" panose="020B0604030504040204" pitchFamily="34" charset="0"/>
              </a:rPr>
              <a:t>[</a:t>
            </a:r>
            <a:r>
              <a:rPr lang="ru-RU" sz="1200" i="1" dirty="0">
                <a:solidFill>
                  <a:schemeClr val="tx2"/>
                </a:solidFill>
                <a:latin typeface="Tahoma" panose="020B0604030504040204" pitchFamily="34" charset="0"/>
                <a:ea typeface="Tahoma" panose="020B0604030504040204" pitchFamily="34" charset="0"/>
                <a:cs typeface="Tahoma" panose="020B0604030504040204" pitchFamily="34" charset="0"/>
              </a:rPr>
              <a:t>Плата за доступность</a:t>
            </a:r>
            <a:r>
              <a:rPr lang="en-US" sz="1200" i="1" dirty="0">
                <a:solidFill>
                  <a:schemeClr val="tx2"/>
                </a:solidFill>
                <a:latin typeface="Tahoma" panose="020B0604030504040204" pitchFamily="34" charset="0"/>
                <a:ea typeface="Tahoma" panose="020B0604030504040204" pitchFamily="34" charset="0"/>
                <a:cs typeface="Tahoma" panose="020B0604030504040204" pitchFamily="34" charset="0"/>
              </a:rPr>
              <a:t>]</a:t>
            </a:r>
            <a:r>
              <a:rPr lang="ru-RU" sz="1200" i="1" dirty="0">
                <a:solidFill>
                  <a:schemeClr val="tx2"/>
                </a:solidFill>
                <a:latin typeface="Tahoma" panose="020B0604030504040204" pitchFamily="34" charset="0"/>
                <a:ea typeface="Tahoma" panose="020B0604030504040204" pitchFamily="34" charset="0"/>
                <a:cs typeface="Tahoma" panose="020B0604030504040204" pitchFamily="34" charset="0"/>
              </a:rPr>
              <a:t> </a:t>
            </a:r>
            <a:r>
              <a:rPr lang="ru-RU" sz="1200" i="1" baseline="30000" dirty="0">
                <a:solidFill>
                  <a:schemeClr val="tx2"/>
                </a:solidFill>
                <a:latin typeface="Tahoma" panose="020B0604030504040204" pitchFamily="34" charset="0"/>
                <a:ea typeface="Tahoma" panose="020B0604030504040204" pitchFamily="34" charset="0"/>
                <a:cs typeface="Tahoma" panose="020B0604030504040204" pitchFamily="34" charset="0"/>
              </a:rPr>
              <a:t>(1)</a:t>
            </a:r>
          </a:p>
        </p:txBody>
      </p:sp>
    </p:spTree>
    <p:extLst>
      <p:ext uri="{BB962C8B-B14F-4D97-AF65-F5344CB8AC3E}">
        <p14:creationId xmlns:p14="http://schemas.microsoft.com/office/powerpoint/2010/main" val="949250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xmlns="" id="{791ABF42-1CD2-4EAF-B747-30E61A4F49CB}"/>
              </a:ext>
            </a:extLst>
          </p:cNvPr>
          <p:cNvSpPr>
            <a:spLocks noGrp="1"/>
          </p:cNvSpPr>
          <p:nvPr>
            <p:ph type="title"/>
          </p:nvPr>
        </p:nvSpPr>
        <p:spPr>
          <a:xfrm>
            <a:off x="404716" y="72288"/>
            <a:ext cx="10515600" cy="587602"/>
          </a:xfrm>
        </p:spPr>
        <p:txBody>
          <a:bodyPr>
            <a:normAutofit/>
          </a:bodyPr>
          <a:lstStyle/>
          <a:p>
            <a:r>
              <a:rPr lang="ru-RU" sz="2200" dirty="0">
                <a:solidFill>
                  <a:srgbClr val="30454F"/>
                </a:solidFill>
              </a:rPr>
              <a:t>Реализация концессионного проекта с привлечением оператора (ГБУЗ)</a:t>
            </a:r>
          </a:p>
        </p:txBody>
      </p:sp>
      <p:sp>
        <p:nvSpPr>
          <p:cNvPr id="4" name="Номер слайда 3">
            <a:extLst>
              <a:ext uri="{FF2B5EF4-FFF2-40B4-BE49-F238E27FC236}">
                <a16:creationId xmlns:a16="http://schemas.microsoft.com/office/drawing/2014/main" xmlns="" id="{58178439-8CA9-47E3-9779-741DC1B8AF99}"/>
              </a:ext>
            </a:extLst>
          </p:cNvPr>
          <p:cNvSpPr>
            <a:spLocks noGrp="1"/>
          </p:cNvSpPr>
          <p:nvPr>
            <p:ph type="sldNum" sz="quarter" idx="12"/>
          </p:nvPr>
        </p:nvSpPr>
        <p:spPr/>
        <p:txBody>
          <a:bodyPr/>
          <a:lstStyle/>
          <a:p>
            <a:fld id="{62E21156-095B-496A-BAB7-1B65ABED130B}" type="slidenum">
              <a:rPr lang="ru-RU" smtClean="0"/>
              <a:t>9</a:t>
            </a:fld>
            <a:endParaRPr lang="ru-RU"/>
          </a:p>
        </p:txBody>
      </p:sp>
      <p:pic>
        <p:nvPicPr>
          <p:cNvPr id="10" name="Объект 9" descr="Изображение выглядит как снимок экрана&#10;&#10;Описание создано автоматически">
            <a:extLst>
              <a:ext uri="{FF2B5EF4-FFF2-40B4-BE49-F238E27FC236}">
                <a16:creationId xmlns:a16="http://schemas.microsoft.com/office/drawing/2014/main" xmlns="" id="{052CC0C7-3ACE-459D-952D-0BDDC1E19DB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7398" y="843335"/>
            <a:ext cx="8908330" cy="5396524"/>
          </a:xfrm>
        </p:spPr>
      </p:pic>
      <p:sp>
        <p:nvSpPr>
          <p:cNvPr id="11" name="Прямоугольник 10">
            <a:extLst>
              <a:ext uri="{FF2B5EF4-FFF2-40B4-BE49-F238E27FC236}">
                <a16:creationId xmlns:a16="http://schemas.microsoft.com/office/drawing/2014/main" xmlns="" id="{DA36F20C-F906-45C7-B789-1869DDDF9B03}"/>
              </a:ext>
            </a:extLst>
          </p:cNvPr>
          <p:cNvSpPr/>
          <p:nvPr/>
        </p:nvSpPr>
        <p:spPr>
          <a:xfrm>
            <a:off x="2515293" y="1874027"/>
            <a:ext cx="2305758" cy="7230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b="1" dirty="0" err="1">
                <a:solidFill>
                  <a:schemeClr val="bg1"/>
                </a:solidFill>
                <a:latin typeface="Tahoma" panose="020B0604030504040204" pitchFamily="34" charset="0"/>
                <a:ea typeface="Tahoma" panose="020B0604030504040204" pitchFamily="34" charset="0"/>
                <a:cs typeface="Tahoma" panose="020B0604030504040204" pitchFamily="34" charset="0"/>
              </a:rPr>
              <a:t>Концедент</a:t>
            </a:r>
            <a:endParaRPr lang="ru-RU" sz="1200" b="1" dirty="0">
              <a:solidFill>
                <a:schemeClr val="bg1"/>
              </a:solidFill>
              <a:latin typeface="Tahoma" panose="020B0604030504040204" pitchFamily="34" charset="0"/>
              <a:ea typeface="Tahoma" panose="020B0604030504040204" pitchFamily="34" charset="0"/>
              <a:cs typeface="Tahoma" panose="020B0604030504040204" pitchFamily="34" charset="0"/>
            </a:endParaRPr>
          </a:p>
          <a:p>
            <a:pPr algn="ctr"/>
            <a:r>
              <a:rPr lang="ru-RU" sz="1200" b="1" dirty="0">
                <a:solidFill>
                  <a:schemeClr val="bg1"/>
                </a:solidFill>
                <a:latin typeface="Tahoma" panose="020B0604030504040204" pitchFamily="34" charset="0"/>
                <a:ea typeface="Tahoma" panose="020B0604030504040204" pitchFamily="34" charset="0"/>
                <a:cs typeface="Tahoma" panose="020B0604030504040204" pitchFamily="34" charset="0"/>
              </a:rPr>
              <a:t>администрация </a:t>
            </a:r>
          </a:p>
          <a:p>
            <a:pPr algn="ctr"/>
            <a:r>
              <a:rPr lang="ru-RU" sz="1200" b="1" dirty="0">
                <a:solidFill>
                  <a:schemeClr val="bg1"/>
                </a:solidFill>
                <a:latin typeface="Tahoma" panose="020B0604030504040204" pitchFamily="34" charset="0"/>
                <a:ea typeface="Tahoma" panose="020B0604030504040204" pitchFamily="34" charset="0"/>
                <a:cs typeface="Tahoma" panose="020B0604030504040204" pitchFamily="34" charset="0"/>
              </a:rPr>
              <a:t>Тверской области</a:t>
            </a:r>
          </a:p>
        </p:txBody>
      </p:sp>
      <p:sp>
        <p:nvSpPr>
          <p:cNvPr id="12" name="Прямоугольник 11">
            <a:extLst>
              <a:ext uri="{FF2B5EF4-FFF2-40B4-BE49-F238E27FC236}">
                <a16:creationId xmlns:a16="http://schemas.microsoft.com/office/drawing/2014/main" xmlns="" id="{ADE8F473-9437-4EDA-A09D-EC7FFE7B2C7F}"/>
              </a:ext>
            </a:extLst>
          </p:cNvPr>
          <p:cNvSpPr/>
          <p:nvPr/>
        </p:nvSpPr>
        <p:spPr>
          <a:xfrm>
            <a:off x="7062058" y="1937017"/>
            <a:ext cx="2213726" cy="6693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sz="1200" b="1" dirty="0">
                <a:solidFill>
                  <a:schemeClr val="bg1"/>
                </a:solidFill>
                <a:latin typeface="Tahoma" panose="020B0604030504040204" pitchFamily="34" charset="0"/>
                <a:ea typeface="Tahoma" panose="020B0604030504040204" pitchFamily="34" charset="0"/>
                <a:cs typeface="Tahoma" panose="020B0604030504040204" pitchFamily="34" charset="0"/>
              </a:rPr>
              <a:t>Концессионер</a:t>
            </a:r>
          </a:p>
          <a:p>
            <a:pPr algn="ctr"/>
            <a:r>
              <a:rPr lang="ru-RU" sz="1200" b="1" dirty="0">
                <a:solidFill>
                  <a:schemeClr val="bg1"/>
                </a:solidFill>
                <a:latin typeface="Tahoma" panose="020B0604030504040204" pitchFamily="34" charset="0"/>
                <a:ea typeface="Tahoma" panose="020B0604030504040204" pitchFamily="34" charset="0"/>
                <a:cs typeface="Tahoma" panose="020B0604030504040204" pitchFamily="34" charset="0"/>
              </a:rPr>
              <a:t>дочерняя структура </a:t>
            </a:r>
          </a:p>
          <a:p>
            <a:pPr algn="ctr"/>
            <a:r>
              <a:rPr lang="ru-RU" sz="1200" b="1" dirty="0">
                <a:solidFill>
                  <a:schemeClr val="bg1"/>
                </a:solidFill>
                <a:latin typeface="Tahoma" panose="020B0604030504040204" pitchFamily="34" charset="0"/>
                <a:ea typeface="Tahoma" panose="020B0604030504040204" pitchFamily="34" charset="0"/>
                <a:cs typeface="Tahoma" panose="020B0604030504040204" pitchFamily="34" charset="0"/>
              </a:rPr>
              <a:t>РТ-</a:t>
            </a:r>
            <a:r>
              <a:rPr lang="ru-RU" sz="1200" b="1" dirty="0" err="1">
                <a:solidFill>
                  <a:schemeClr val="bg1"/>
                </a:solidFill>
                <a:latin typeface="Tahoma" panose="020B0604030504040204" pitchFamily="34" charset="0"/>
                <a:ea typeface="Tahoma" panose="020B0604030504040204" pitchFamily="34" charset="0"/>
                <a:cs typeface="Tahoma" panose="020B0604030504040204" pitchFamily="34" charset="0"/>
              </a:rPr>
              <a:t>СоцСтроя</a:t>
            </a:r>
            <a:endParaRPr lang="ru-RU" sz="12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3" name="Прямоугольник 12">
            <a:extLst>
              <a:ext uri="{FF2B5EF4-FFF2-40B4-BE49-F238E27FC236}">
                <a16:creationId xmlns:a16="http://schemas.microsoft.com/office/drawing/2014/main" xmlns="" id="{07FCF407-6A6E-421A-90A7-86CE2A4760AA}"/>
              </a:ext>
            </a:extLst>
          </p:cNvPr>
          <p:cNvSpPr/>
          <p:nvPr/>
        </p:nvSpPr>
        <p:spPr>
          <a:xfrm>
            <a:off x="2515293" y="868218"/>
            <a:ext cx="7450743" cy="3651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3318032001"/>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Шаблон_презентации.potx" id="{EA7BFCB4-C7BE-4BFB-B6D1-A4F561CFAB7F}" vid="{608BE079-A222-499B-8645-821F39CFED3B}"/>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Шаблон_презентации_20181102</Template>
  <TotalTime>5381</TotalTime>
  <Words>1187</Words>
  <Application>Microsoft Office PowerPoint</Application>
  <PresentationFormat>Произвольный</PresentationFormat>
  <Paragraphs>297</Paragraphs>
  <Slides>10</Slides>
  <Notes>1</Notes>
  <HiddenSlides>0</HiddenSlides>
  <MMClips>0</MMClips>
  <ScaleCrop>false</ScaleCrop>
  <HeadingPairs>
    <vt:vector size="4" baseType="variant">
      <vt:variant>
        <vt:lpstr>Тема</vt:lpstr>
      </vt:variant>
      <vt:variant>
        <vt:i4>1</vt:i4>
      </vt:variant>
      <vt:variant>
        <vt:lpstr>Заголовки слайдов</vt:lpstr>
      </vt:variant>
      <vt:variant>
        <vt:i4>10</vt:i4>
      </vt:variant>
    </vt:vector>
  </HeadingPairs>
  <TitlesOfParts>
    <vt:vector size="11" baseType="lpstr">
      <vt:lpstr>Тема Office</vt:lpstr>
      <vt:lpstr>Презентация PowerPoint</vt:lpstr>
      <vt:lpstr>Концепция проекта</vt:lpstr>
      <vt:lpstr>Виды деятельности в рамках Проекта</vt:lpstr>
      <vt:lpstr>Статус реализации проекта</vt:lpstr>
      <vt:lpstr>Инвестиционная стадия Проекта</vt:lpstr>
      <vt:lpstr>Финансирование проекта на инвестиционной стадии</vt:lpstr>
      <vt:lpstr>Механизмы реализации инфраструктурных  проектов</vt:lpstr>
      <vt:lpstr>Презентация PowerPoint</vt:lpstr>
      <vt:lpstr>Реализация концессионного проекта с привлечением оператора (ГБУЗ)</vt:lpstr>
      <vt:lpstr>Презентация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Александр Волгин</dc:creator>
  <cp:lastModifiedBy>Демин Дмитрий Александрович</cp:lastModifiedBy>
  <cp:revision>249</cp:revision>
  <cp:lastPrinted>2019-01-18T11:59:26Z</cp:lastPrinted>
  <dcterms:created xsi:type="dcterms:W3CDTF">2018-11-02T07:05:00Z</dcterms:created>
  <dcterms:modified xsi:type="dcterms:W3CDTF">2019-08-09T08:46:30Z</dcterms:modified>
</cp:coreProperties>
</file>

<file path=docProps/thumbnail.jpeg>
</file>